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6"/>
  </p:notesMasterIdLst>
  <p:handoutMasterIdLst>
    <p:handoutMasterId r:id="rId37"/>
  </p:handoutMasterIdLst>
  <p:sldIdLst>
    <p:sldId id="262" r:id="rId2"/>
    <p:sldId id="264" r:id="rId3"/>
    <p:sldId id="265" r:id="rId4"/>
    <p:sldId id="266" r:id="rId5"/>
    <p:sldId id="268" r:id="rId6"/>
    <p:sldId id="300" r:id="rId7"/>
    <p:sldId id="269" r:id="rId8"/>
    <p:sldId id="295" r:id="rId9"/>
    <p:sldId id="270" r:id="rId10"/>
    <p:sldId id="271" r:id="rId11"/>
    <p:sldId id="272" r:id="rId12"/>
    <p:sldId id="275" r:id="rId13"/>
    <p:sldId id="276" r:id="rId14"/>
    <p:sldId id="299" r:id="rId15"/>
    <p:sldId id="277" r:id="rId16"/>
    <p:sldId id="289" r:id="rId17"/>
    <p:sldId id="278" r:id="rId18"/>
    <p:sldId id="301" r:id="rId19"/>
    <p:sldId id="279" r:id="rId20"/>
    <p:sldId id="290" r:id="rId21"/>
    <p:sldId id="312" r:id="rId22"/>
    <p:sldId id="303" r:id="rId23"/>
    <p:sldId id="306" r:id="rId24"/>
    <p:sldId id="308" r:id="rId25"/>
    <p:sldId id="304" r:id="rId26"/>
    <p:sldId id="292" r:id="rId27"/>
    <p:sldId id="311" r:id="rId28"/>
    <p:sldId id="283" r:id="rId29"/>
    <p:sldId id="284" r:id="rId30"/>
    <p:sldId id="294" r:id="rId31"/>
    <p:sldId id="285" r:id="rId32"/>
    <p:sldId id="286" r:id="rId33"/>
    <p:sldId id="287" r:id="rId34"/>
    <p:sldId id="288" r:id="rId3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uko okada" initials="yo"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CCE2"/>
    <a:srgbClr val="7DDFDF"/>
    <a:srgbClr val="DE7CE0"/>
    <a:srgbClr val="FF0066"/>
    <a:srgbClr val="990099"/>
    <a:srgbClr val="FF33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28808" autoAdjust="0"/>
  </p:normalViewPr>
  <p:slideViewPr>
    <p:cSldViewPr snapToGrid="0">
      <p:cViewPr>
        <p:scale>
          <a:sx n="33" d="100"/>
          <a:sy n="33" d="100"/>
        </p:scale>
        <p:origin x="-252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FF45B06-AD29-4436-91AB-543706F6C2DA}" type="datetimeFigureOut">
              <a:rPr kumimoji="1" lang="ja-JP" altLang="en-US" smtClean="0"/>
              <a:t>2015/11/16</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8E8F9B7-D43D-4953-A27A-3D944C479DB3}" type="slidenum">
              <a:rPr kumimoji="1" lang="ja-JP" altLang="en-US" smtClean="0"/>
              <a:t>‹#›</a:t>
            </a:fld>
            <a:endParaRPr kumimoji="1" lang="ja-JP" altLang="en-US"/>
          </a:p>
        </p:txBody>
      </p:sp>
    </p:spTree>
    <p:extLst>
      <p:ext uri="{BB962C8B-B14F-4D97-AF65-F5344CB8AC3E}">
        <p14:creationId xmlns:p14="http://schemas.microsoft.com/office/powerpoint/2010/main" val="2609796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06028DA-C012-449E-B742-4DCC7EEA6E1A}" type="datetimeFigureOut">
              <a:rPr kumimoji="1" lang="ja-JP" altLang="en-US" smtClean="0"/>
              <a:t>2015/11/16</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D306DA3-6C7E-48E3-88C6-BD9C71D922B7}" type="slidenum">
              <a:rPr kumimoji="1" lang="ja-JP" altLang="en-US" smtClean="0"/>
              <a:t>‹#›</a:t>
            </a:fld>
            <a:endParaRPr kumimoji="1" lang="ja-JP" altLang="en-US"/>
          </a:p>
        </p:txBody>
      </p:sp>
    </p:spTree>
    <p:extLst>
      <p:ext uri="{BB962C8B-B14F-4D97-AF65-F5344CB8AC3E}">
        <p14:creationId xmlns:p14="http://schemas.microsoft.com/office/powerpoint/2010/main" val="3927786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lnSpc>
                <a:spcPct val="100000"/>
              </a:lnSpc>
              <a:buFont typeface="+mj-lt"/>
              <a:buAutoNum type="arabicPeriod"/>
            </a:pPr>
            <a:r>
              <a:rPr kumimoji="1" lang="en-US" altLang="ja-JP" baseline="0" dirty="0" smtClean="0"/>
              <a:t>Good morning and thank you for coming to our presentation.</a:t>
            </a:r>
          </a:p>
          <a:p>
            <a:pPr marL="228600" indent="-228600">
              <a:lnSpc>
                <a:spcPct val="100000"/>
              </a:lnSpc>
              <a:buFont typeface="+mj-lt"/>
              <a:buAutoNum type="arabicPeriod"/>
            </a:pPr>
            <a:endParaRPr kumimoji="1" lang="en-US" altLang="ja-JP" baseline="0" dirty="0" smtClean="0"/>
          </a:p>
          <a:p>
            <a:pPr marL="228600" indent="-228600">
              <a:lnSpc>
                <a:spcPct val="100000"/>
              </a:lnSpc>
              <a:buFont typeface="+mj-lt"/>
              <a:buAutoNum type="arabicPeriod"/>
            </a:pPr>
            <a:r>
              <a:rPr kumimoji="1" lang="en-US" altLang="ja-JP" baseline="0" dirty="0" smtClean="0"/>
              <a:t>I’m Yasuko Okada, the first author of the study.</a:t>
            </a:r>
          </a:p>
          <a:p>
            <a:pPr marL="228600" indent="-228600">
              <a:lnSpc>
                <a:spcPct val="100000"/>
              </a:lnSpc>
              <a:buFont typeface="+mj-lt"/>
              <a:buAutoNum type="arabicPeriod"/>
            </a:pPr>
            <a:endParaRPr kumimoji="1" lang="en-US" altLang="ja-JP" baseline="0" dirty="0" smtClean="0"/>
          </a:p>
          <a:p>
            <a:pPr marL="228600" indent="-228600">
              <a:lnSpc>
                <a:spcPct val="100000"/>
              </a:lnSpc>
              <a:buFont typeface="+mj-lt"/>
              <a:buAutoNum type="arabicPeriod"/>
            </a:pPr>
            <a:r>
              <a:rPr kumimoji="1" lang="en-US" altLang="ja-JP" baseline="0" dirty="0" smtClean="0"/>
              <a:t>The title in the program was based on the preliminary analysis of our data. </a:t>
            </a:r>
          </a:p>
          <a:p>
            <a:pPr marL="228600" indent="-228600">
              <a:lnSpc>
                <a:spcPct val="100000"/>
              </a:lnSpc>
              <a:buFont typeface="+mj-lt"/>
              <a:buAutoNum type="arabicPeriod"/>
            </a:pPr>
            <a:endParaRPr kumimoji="1" lang="en-US" altLang="ja-JP" baseline="0" dirty="0" smtClean="0"/>
          </a:p>
          <a:p>
            <a:pPr marL="228600" indent="-228600">
              <a:lnSpc>
                <a:spcPct val="100000"/>
              </a:lnSpc>
              <a:buFont typeface="+mj-lt"/>
              <a:buAutoNum type="arabicPeriod"/>
            </a:pPr>
            <a:r>
              <a:rPr kumimoji="1" lang="en-US" altLang="ja-JP" baseline="0" dirty="0" smtClean="0"/>
              <a:t>After working on this paper, we found that it might be more interesting to focus on how model-video presentations affected learners’ oral performance. </a:t>
            </a:r>
          </a:p>
          <a:p>
            <a:pPr marL="228600" indent="-228600">
              <a:lnSpc>
                <a:spcPct val="100000"/>
              </a:lnSpc>
              <a:buFont typeface="+mj-lt"/>
              <a:buAutoNum type="arabicPeriod"/>
            </a:pPr>
            <a:endParaRPr kumimoji="1" lang="en-US" altLang="ja-JP" baseline="0" dirty="0" smtClean="0"/>
          </a:p>
          <a:p>
            <a:pPr marL="228600" indent="-228600">
              <a:lnSpc>
                <a:spcPct val="100000"/>
              </a:lnSpc>
              <a:buFont typeface="+mj-lt"/>
              <a:buAutoNum type="arabicPeriod"/>
            </a:pPr>
            <a:r>
              <a:rPr kumimoji="1" lang="en-US" altLang="ja-JP" baseline="0" dirty="0" smtClean="0"/>
              <a:t>Thus, in this presentation, we’re going to talk about effects of observing model</a:t>
            </a:r>
            <a:r>
              <a:rPr kumimoji="1" lang="ja-JP" altLang="en-US" baseline="0" dirty="0" smtClean="0"/>
              <a:t> </a:t>
            </a:r>
            <a:r>
              <a:rPr kumimoji="1" lang="en-US" altLang="ja-JP" baseline="0" dirty="0" smtClean="0"/>
              <a:t>video presentation on Japanese learners’ oral performances.</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a:t>
            </a:fld>
            <a:endParaRPr kumimoji="1" lang="ja-JP" altLang="en-US"/>
          </a:p>
        </p:txBody>
      </p:sp>
    </p:spTree>
    <p:extLst>
      <p:ext uri="{BB962C8B-B14F-4D97-AF65-F5344CB8AC3E}">
        <p14:creationId xmlns:p14="http://schemas.microsoft.com/office/powerpoint/2010/main" val="198807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In this study,</a:t>
            </a:r>
            <a:r>
              <a:rPr kumimoji="1" lang="en-US" altLang="ja-JP" baseline="0" dirty="0" smtClean="0"/>
              <a:t> </a:t>
            </a:r>
            <a:r>
              <a:rPr kumimoji="1" lang="en-US" altLang="ja-JP" dirty="0" smtClean="0"/>
              <a:t>27 students were participants. These students were enrolled in </a:t>
            </a:r>
            <a:r>
              <a:rPr kumimoji="1" lang="en-US" altLang="ja-JP" baseline="0" dirty="0" smtClean="0"/>
              <a:t>two classes of English communication in Spring 2015.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All students were freshmen and majoring in economics.</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10</a:t>
            </a:fld>
            <a:endParaRPr kumimoji="1" lang="ja-JP" altLang="en-US"/>
          </a:p>
        </p:txBody>
      </p:sp>
    </p:spTree>
    <p:extLst>
      <p:ext uri="{BB962C8B-B14F-4D97-AF65-F5344CB8AC3E}">
        <p14:creationId xmlns:p14="http://schemas.microsoft.com/office/powerpoint/2010/main" val="1535213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baseline="0" dirty="0" smtClean="0"/>
              <a:t>Of 27 students, there were 12 students in Class A and 15 in Class B.</a:t>
            </a:r>
          </a:p>
          <a:p>
            <a:pPr marL="228600" indent="-228600">
              <a:buFont typeface="+mj-lt"/>
              <a:buAutoNum type="arabicPeriod"/>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These students were placed into each class based on their scores of TOEIC Bridge test.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baseline="0" dirty="0" smtClean="0"/>
          </a:p>
          <a:p>
            <a:pPr marL="228600" indent="-228600">
              <a:buFont typeface="+mj-lt"/>
              <a:buAutoNum type="arabicPeriod"/>
            </a:pPr>
            <a:r>
              <a:rPr kumimoji="1" lang="en-US" altLang="ja-JP" baseline="0" dirty="0" smtClean="0"/>
              <a:t>For class size and students’ test scores, there was no significant difference between the classes.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And both classes were taught by the same instructor.</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11</a:t>
            </a:fld>
            <a:endParaRPr kumimoji="1" lang="ja-JP" altLang="en-US"/>
          </a:p>
        </p:txBody>
      </p:sp>
    </p:spTree>
    <p:extLst>
      <p:ext uri="{BB962C8B-B14F-4D97-AF65-F5344CB8AC3E}">
        <p14:creationId xmlns:p14="http://schemas.microsoft.com/office/powerpoint/2010/main" val="2574711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In the research project,</a:t>
            </a:r>
            <a:r>
              <a:rPr kumimoji="1" lang="en-US" altLang="ja-JP" baseline="0" dirty="0" smtClean="0"/>
              <a:t> students performed three oral presentations.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Each memorized presentation was 180-200 words.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Throughout the course, students were taught how to maintain good posture and eye contact as well as English pronunciation, rhythm, and intonation.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This ongoing instruction prepared students to assess these aspects when evaluating their own and their peers’ performances.</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12</a:t>
            </a:fld>
            <a:endParaRPr kumimoji="1" lang="ja-JP" altLang="en-US"/>
          </a:p>
        </p:txBody>
      </p:sp>
    </p:spTree>
    <p:extLst>
      <p:ext uri="{BB962C8B-B14F-4D97-AF65-F5344CB8AC3E}">
        <p14:creationId xmlns:p14="http://schemas.microsoft.com/office/powerpoint/2010/main" val="1327916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Since</a:t>
            </a:r>
            <a:r>
              <a:rPr kumimoji="1" lang="en-US" altLang="ja-JP" baseline="0" dirty="0" smtClean="0"/>
              <a:t> this was as part of regular English lessons at the university and didn’t use random assignment to create the groups, quasi-experimental design was used.</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solidFill>
                  <a:srgbClr val="FF0000"/>
                </a:solidFill>
              </a:rPr>
              <a:t>We also decided to revise</a:t>
            </a:r>
            <a:r>
              <a:rPr kumimoji="1" lang="ja-JP" altLang="en-US" baseline="0" dirty="0" smtClean="0">
                <a:solidFill>
                  <a:srgbClr val="FF0000"/>
                </a:solidFill>
              </a:rPr>
              <a:t>　</a:t>
            </a:r>
            <a:r>
              <a:rPr kumimoji="1" lang="en-US" altLang="ja-JP" baseline="0" dirty="0" smtClean="0">
                <a:solidFill>
                  <a:srgbClr val="FF0000"/>
                </a:solidFill>
              </a:rPr>
              <a:t>one of the test designs to fit the current study.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the slide,  a large O indicates evaluation, which is the first, second, third self- and peer evaluations in the study.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 large X means treatment, which is successful and average model video observations in the study. </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13</a:t>
            </a:fld>
            <a:endParaRPr kumimoji="1" lang="ja-JP" altLang="en-US"/>
          </a:p>
        </p:txBody>
      </p:sp>
    </p:spTree>
    <p:extLst>
      <p:ext uri="{BB962C8B-B14F-4D97-AF65-F5344CB8AC3E}">
        <p14:creationId xmlns:p14="http://schemas.microsoft.com/office/powerpoint/2010/main" val="2702439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This slide shows</a:t>
            </a:r>
            <a:r>
              <a:rPr kumimoji="1" lang="en-US" altLang="ja-JP" baseline="0" dirty="0" smtClean="0"/>
              <a:t> a</a:t>
            </a:r>
            <a:r>
              <a:rPr kumimoji="1" lang="en-US" altLang="ja-JP" dirty="0" smtClean="0"/>
              <a:t> simplified version of the presentation cycle.</a:t>
            </a:r>
            <a:r>
              <a:rPr kumimoji="1" lang="en-US" altLang="ja-JP" baseline="0" dirty="0" smtClean="0"/>
              <a:t>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What is important here is that, for the first video observation, Class A watched successful model videos and Class B for average presentations.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For the second observation, Class A watched average model videos and Class B for successful ones.</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14</a:t>
            </a:fld>
            <a:endParaRPr kumimoji="1" lang="ja-JP" altLang="en-US"/>
          </a:p>
        </p:txBody>
      </p:sp>
    </p:spTree>
    <p:extLst>
      <p:ext uri="{BB962C8B-B14F-4D97-AF65-F5344CB8AC3E}">
        <p14:creationId xmlns:p14="http://schemas.microsoft.com/office/powerpoint/2010/main" val="3735419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There were</a:t>
            </a:r>
            <a:r>
              <a:rPr kumimoji="1" lang="en-US" altLang="ja-JP" baseline="0" dirty="0" smtClean="0"/>
              <a:t> two instruments used for the study.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dirty="0" smtClean="0"/>
              <a:t>One</a:t>
            </a:r>
            <a:r>
              <a:rPr kumimoji="1" lang="en-US" altLang="ja-JP" baseline="0" dirty="0" smtClean="0"/>
              <a:t> is self- and peer-evaluation scores for all presentations.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There were 11 evaluation items in the form.</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Voice control included projection, pace, intonation, and diction.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Body language included posture, foot &amp; hand positions, eye contact, and facial expression.</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And effectiveness included topic choice, language use, and vocabulary.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Descriptions were also included in the form so that students could understand the points in order to assess their own and their peers’ performances objectively.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To rate each aspect of the performance, a 4 point Likert-type scale was used.</a:t>
            </a:r>
          </a:p>
          <a:p>
            <a:pPr marL="0" indent="0">
              <a:buFont typeface="+mj-lt"/>
              <a:buNone/>
            </a:pPr>
            <a:endParaRPr kumimoji="1" lang="en-US" altLang="ja-JP" baseline="0" dirty="0" smtClean="0"/>
          </a:p>
          <a:p>
            <a:pPr marL="0" indent="0">
              <a:buFont typeface="+mj-lt"/>
              <a:buNone/>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15</a:t>
            </a:fld>
            <a:endParaRPr kumimoji="1" lang="ja-JP" altLang="en-US"/>
          </a:p>
        </p:txBody>
      </p:sp>
    </p:spTree>
    <p:extLst>
      <p:ext uri="{BB962C8B-B14F-4D97-AF65-F5344CB8AC3E}">
        <p14:creationId xmlns:p14="http://schemas.microsoft.com/office/powerpoint/2010/main" val="3467605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Another</a:t>
            </a:r>
            <a:r>
              <a:rPr kumimoji="1" lang="en-US" altLang="ja-JP" baseline="0" dirty="0" smtClean="0"/>
              <a:t> instruments used in the study were three kinds of open-ended question forms.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First, in the model video review, students wrote strengths and weaknesses of the model speakers on video.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Second, the student performance reflection was used when their second and third presentations were completed to reflect on their performance outcomes. They were asked to write about how model video observation affected their own performance.</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Finally, the video observation reflection was used when all the procedures were completed. In the form, students were asked to comment on how they perceived observing successful and average model videos.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addition, the degree of difficulty of each topic was compared, using a 5 point </a:t>
            </a:r>
            <a:r>
              <a:rPr kumimoji="1" lang="en-US" altLang="ja-JP" baseline="0" dirty="0" err="1" smtClean="0"/>
              <a:t>likert</a:t>
            </a:r>
            <a:r>
              <a:rPr kumimoji="1" lang="en-US" altLang="ja-JP" baseline="0" dirty="0" smtClean="0"/>
              <a:t> scale, to make sure that there was no significant difference between the three topics.</a:t>
            </a:r>
          </a:p>
          <a:p>
            <a:pPr marL="228600" indent="-228600">
              <a:buFont typeface="+mj-lt"/>
              <a:buAutoNum type="arabicPeriod"/>
            </a:pP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16</a:t>
            </a:fld>
            <a:endParaRPr kumimoji="1" lang="ja-JP" altLang="en-US"/>
          </a:p>
        </p:txBody>
      </p:sp>
    </p:spTree>
    <p:extLst>
      <p:ext uri="{BB962C8B-B14F-4D97-AF65-F5344CB8AC3E}">
        <p14:creationId xmlns:p14="http://schemas.microsoft.com/office/powerpoint/2010/main" val="2513471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Now</a:t>
            </a:r>
            <a:r>
              <a:rPr kumimoji="1" lang="en-US" altLang="ja-JP" baseline="0" dirty="0" smtClean="0"/>
              <a:t> let’s take a look at the results of the analyses.</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17</a:t>
            </a:fld>
            <a:endParaRPr kumimoji="1" lang="ja-JP" altLang="en-US"/>
          </a:p>
        </p:txBody>
      </p:sp>
    </p:spTree>
    <p:extLst>
      <p:ext uri="{BB962C8B-B14F-4D97-AF65-F5344CB8AC3E}">
        <p14:creationId xmlns:p14="http://schemas.microsoft.com/office/powerpoint/2010/main" val="3074827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In</a:t>
            </a:r>
            <a:r>
              <a:rPr kumimoji="1" lang="en-US" altLang="ja-JP" baseline="0" dirty="0" smtClean="0"/>
              <a:t> the study, we used mixed methods research to analyze data.</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As we mentioned earlier, there was no significant difference of the English test scores between the two classes.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So, each class was divided into two groups according to the test scores to compare high and low proficiency groups. There was no significant difference of test scores between the two groups.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 English proficiency group was used as an independent variable.</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Repeated measures ANOVA was performed to examine the mean differences in self- and peer-evaluation scores, between Class and Proficiency as between-participants factors, and Time of presentation as a within-participant factor.</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 11 items of evaluation were aggregated and used as three subscales.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To analyze quantitative data, SPSS 22 was used.</a:t>
            </a:r>
          </a:p>
          <a:p>
            <a:pPr marL="0" indent="0">
              <a:buFont typeface="+mj-lt"/>
              <a:buNone/>
            </a:pPr>
            <a:endParaRPr kumimoji="1" lang="en-US" altLang="ja-JP" baseline="0" dirty="0" smtClean="0"/>
          </a:p>
          <a:p>
            <a:pPr marL="228600" indent="-2286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18</a:t>
            </a:fld>
            <a:endParaRPr kumimoji="1" lang="ja-JP" altLang="en-US"/>
          </a:p>
        </p:txBody>
      </p:sp>
    </p:spTree>
    <p:extLst>
      <p:ext uri="{BB962C8B-B14F-4D97-AF65-F5344CB8AC3E}">
        <p14:creationId xmlns:p14="http://schemas.microsoft.com/office/powerpoint/2010/main" val="1033292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Now, let’s take a look at </a:t>
            </a:r>
            <a:r>
              <a:rPr kumimoji="1" lang="en-US" altLang="ja-JP" baseline="0" dirty="0" smtClean="0"/>
              <a:t>t</a:t>
            </a:r>
            <a:r>
              <a:rPr kumimoji="1" lang="en-US" altLang="ja-JP" dirty="0" smtClean="0"/>
              <a:t>he results of analysis of </a:t>
            </a:r>
            <a:r>
              <a:rPr kumimoji="1" lang="en-US" altLang="ja-JP" baseline="0" dirty="0" smtClean="0"/>
              <a:t>self- and peer-evaluated scores.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First, for self-evaluation, a significant interaction effect of Time and Proficiency was observed in body language.</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dirty="0" smtClean="0"/>
              <a:t>Next, for peer-evaluation,</a:t>
            </a:r>
            <a:r>
              <a:rPr kumimoji="1" lang="en-US" altLang="ja-JP" baseline="0" dirty="0" smtClean="0"/>
              <a:t> there were significant main effects observed in voice control, body language, effectiveness, and the overall score.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addition, there were significant interaction effects found in voice control, effectiveness and the overall  score.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dirty="0" smtClean="0"/>
              <a:t>In the next slide,</a:t>
            </a:r>
            <a:r>
              <a:rPr kumimoji="1" lang="en-US" altLang="ja-JP" baseline="0" dirty="0" smtClean="0"/>
              <a:t> </a:t>
            </a:r>
            <a:r>
              <a:rPr kumimoji="1" lang="en-US" altLang="ja-JP" dirty="0" smtClean="0"/>
              <a:t>I will focus on the high</a:t>
            </a:r>
            <a:r>
              <a:rPr kumimoji="1" lang="en-US" altLang="ja-JP" baseline="0" dirty="0" smtClean="0"/>
              <a:t>lighted result of the peer-evaluated overall score.</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19</a:t>
            </a:fld>
            <a:endParaRPr kumimoji="1" lang="ja-JP" altLang="en-US"/>
          </a:p>
        </p:txBody>
      </p:sp>
    </p:spTree>
    <p:extLst>
      <p:ext uri="{BB962C8B-B14F-4D97-AF65-F5344CB8AC3E}">
        <p14:creationId xmlns:p14="http://schemas.microsoft.com/office/powerpoint/2010/main" val="4191989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First,</a:t>
            </a:r>
            <a:r>
              <a:rPr kumimoji="1" lang="en-US" altLang="ja-JP" baseline="0" dirty="0" smtClean="0"/>
              <a:t> I will explain the previous studies.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After explaining the method, I will show you the results and then conclude the presentation.</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a:t>
            </a:fld>
            <a:endParaRPr kumimoji="1" lang="ja-JP" altLang="en-US"/>
          </a:p>
        </p:txBody>
      </p:sp>
    </p:spTree>
    <p:extLst>
      <p:ext uri="{BB962C8B-B14F-4D97-AF65-F5344CB8AC3E}">
        <p14:creationId xmlns:p14="http://schemas.microsoft.com/office/powerpoint/2010/main" val="389933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This slide shows how the overall peer-evaluated</a:t>
            </a:r>
            <a:r>
              <a:rPr kumimoji="1" lang="en-US" altLang="ja-JP" baseline="0" dirty="0" smtClean="0"/>
              <a:t> scores changed in the three presentations. Red lines show the significant differences on the analyses.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For the first presentation, the average scores for both classes look quite similar.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After watching the first model videos, Class A scored slightly higher than that of Class B for the second presentation.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However, after observing the second video presentations, Class A scored lower in the third presentation.</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Instead, Class B scored higher than their second presentation, and they also scored higher than Class A in the third presentation.</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20</a:t>
            </a:fld>
            <a:endParaRPr kumimoji="1" lang="ja-JP" altLang="en-US"/>
          </a:p>
        </p:txBody>
      </p:sp>
    </p:spTree>
    <p:extLst>
      <p:ext uri="{BB962C8B-B14F-4D97-AF65-F5344CB8AC3E}">
        <p14:creationId xmlns:p14="http://schemas.microsoft.com/office/powerpoint/2010/main" val="3607498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Next, we analyzed</a:t>
            </a:r>
            <a:r>
              <a:rPr kumimoji="1" lang="en-US" altLang="ja-JP" baseline="0" dirty="0" smtClean="0"/>
              <a:t> </a:t>
            </a:r>
            <a:r>
              <a:rPr kumimoji="1" lang="en-US" altLang="ja-JP" dirty="0" smtClean="0"/>
              <a:t>the</a:t>
            </a:r>
            <a:r>
              <a:rPr kumimoji="1" lang="en-US" altLang="ja-JP" baseline="0" dirty="0" smtClean="0"/>
              <a:t> text data both quantitatively and qualitatively.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For quantitative analysis, we performed text mining analysis, using Text Mining Studio 5.1.</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Because the quantitative results</a:t>
            </a:r>
            <a:r>
              <a:rPr kumimoji="1" lang="ja-JP" altLang="en-US" baseline="0" dirty="0" smtClean="0"/>
              <a:t>　</a:t>
            </a:r>
            <a:r>
              <a:rPr kumimoji="1" lang="en-US" altLang="ja-JP" baseline="0" dirty="0" smtClean="0"/>
              <a:t>of peer evaluation indicate significant differences between the classes, we will focus on the text data comparing the two classes.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Three kinds of text data were collected for this study, but we will focus on the student performance reflection as well as video observation one in this presentation.</a:t>
            </a:r>
          </a:p>
          <a:p>
            <a:pPr marL="228600" indent="-228600">
              <a:buFont typeface="+mj-lt"/>
              <a:buAutoNum type="arabicPeriod"/>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For text mining analysis, we conducted word frequency analysis to determine how often each word appeared in the text. </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21</a:t>
            </a:fld>
            <a:endParaRPr kumimoji="1" lang="ja-JP" altLang="en-US"/>
          </a:p>
        </p:txBody>
      </p:sp>
    </p:spTree>
    <p:extLst>
      <p:ext uri="{BB962C8B-B14F-4D97-AF65-F5344CB8AC3E}">
        <p14:creationId xmlns:p14="http://schemas.microsoft.com/office/powerpoint/2010/main" val="4013354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First, I will show</a:t>
            </a:r>
            <a:r>
              <a:rPr kumimoji="1" lang="en-US" altLang="ja-JP" baseline="0" dirty="0" smtClean="0"/>
              <a:t> you </a:t>
            </a:r>
            <a:r>
              <a:rPr kumimoji="1" lang="en-US" altLang="ja-JP" dirty="0" smtClean="0"/>
              <a:t>the </a:t>
            </a:r>
            <a:r>
              <a:rPr kumimoji="1" lang="en-US" altLang="ja-JP" baseline="0" dirty="0" smtClean="0"/>
              <a:t>results of word frequency analysis of the student performance reflection, which was administered immediately after the second and third presentations.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 results indicate that students seemed to focus on what they had observed in the model videos when they made their own oral presentations.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Also, it is clear that students in the two classes referred to both visual and auditory information when reflecting on their own performance. </a:t>
            </a:r>
          </a:p>
          <a:p>
            <a:pPr marL="228600" indent="-2286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22</a:t>
            </a:fld>
            <a:endParaRPr kumimoji="1" lang="ja-JP" altLang="en-US"/>
          </a:p>
        </p:txBody>
      </p:sp>
    </p:spTree>
    <p:extLst>
      <p:ext uri="{BB962C8B-B14F-4D97-AF65-F5344CB8AC3E}">
        <p14:creationId xmlns:p14="http://schemas.microsoft.com/office/powerpoint/2010/main" val="2196737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sz="1200" dirty="0" smtClean="0"/>
              <a:t>Here are some examples of students’ comments</a:t>
            </a:r>
            <a:r>
              <a:rPr kumimoji="1" lang="en-US" altLang="ja-JP" sz="1200" baseline="0" dirty="0" smtClean="0"/>
              <a:t> on effects of model videos. </a:t>
            </a:r>
          </a:p>
          <a:p>
            <a:pPr marL="228600" indent="-228600">
              <a:buFont typeface="+mj-lt"/>
              <a:buAutoNum type="arabicPeriod"/>
            </a:pPr>
            <a:endParaRPr kumimoji="1" lang="en-US" altLang="ja-JP" sz="1200" baseline="0" dirty="0" smtClean="0"/>
          </a:p>
          <a:p>
            <a:pPr marL="228600" indent="-228600">
              <a:buFont typeface="+mj-lt"/>
              <a:buAutoNum type="arabicPeriod"/>
            </a:pPr>
            <a:r>
              <a:rPr kumimoji="1" lang="en-US" altLang="ja-JP" sz="1200" baseline="0" dirty="0" smtClean="0"/>
              <a:t>A student in Class A said</a:t>
            </a:r>
            <a:r>
              <a:rPr lang="en-US" altLang="ja-JP" sz="1200" baseline="0" dirty="0" smtClean="0"/>
              <a:t> </a:t>
            </a:r>
            <a:r>
              <a:rPr lang="en-US" altLang="ja-JP" sz="1200" dirty="0" smtClean="0"/>
              <a:t>“What I had learned from the model videos was to make an oral presentation with a smile.”</a:t>
            </a:r>
          </a:p>
          <a:p>
            <a:pPr marL="228600" indent="-228600">
              <a:buFont typeface="+mj-lt"/>
              <a:buAutoNum type="arabicPeriod"/>
            </a:pPr>
            <a:endParaRPr lang="en-US" altLang="ja-JP" sz="1200" dirty="0" smtClean="0"/>
          </a:p>
          <a:p>
            <a:pPr marL="228600" indent="-228600">
              <a:buFont typeface="+mj-lt"/>
              <a:buAutoNum type="arabicPeriod"/>
            </a:pPr>
            <a:r>
              <a:rPr lang="en-US" altLang="ja-JP" sz="1200" dirty="0" smtClean="0"/>
              <a:t>A student in </a:t>
            </a:r>
            <a:r>
              <a:rPr lang="en-US" altLang="ja-JP" sz="1200" baseline="0" dirty="0" smtClean="0"/>
              <a:t>Class B commented that, </a:t>
            </a:r>
            <a:r>
              <a:rPr lang="en-US" altLang="ja-JP" sz="1200" dirty="0" smtClean="0"/>
              <a:t>“From watching the model video presentations, I learned that posture and eye contact were also the important factors to make the presentation impressive. Therefore, I practiced my presentation, focusing on these aspects in addition to speaking volume.”</a:t>
            </a:r>
          </a:p>
          <a:p>
            <a:pPr marL="228600" indent="-228600">
              <a:buFont typeface="+mj-lt"/>
              <a:buAutoNum type="arabicPeriod"/>
            </a:pPr>
            <a:endParaRPr lang="en-US" altLang="ja-JP"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ja-JP"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ja-JP" sz="2400" dirty="0" smtClean="0"/>
          </a:p>
          <a:p>
            <a:pPr marL="228600" indent="-2286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23</a:t>
            </a:fld>
            <a:endParaRPr kumimoji="1" lang="ja-JP" altLang="en-US"/>
          </a:p>
        </p:txBody>
      </p:sp>
    </p:spTree>
    <p:extLst>
      <p:ext uri="{BB962C8B-B14F-4D97-AF65-F5344CB8AC3E}">
        <p14:creationId xmlns:p14="http://schemas.microsoft.com/office/powerpoint/2010/main" val="3402143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sz="1200" dirty="0" smtClean="0"/>
              <a:t>Students were also asked to reflect</a:t>
            </a:r>
            <a:r>
              <a:rPr kumimoji="1" lang="en-US" altLang="ja-JP" sz="1200" baseline="0" dirty="0" smtClean="0"/>
              <a:t> effects of model videos on their third presentation.</a:t>
            </a:r>
          </a:p>
          <a:p>
            <a:pPr marL="228600" indent="-228600">
              <a:buFont typeface="+mj-lt"/>
              <a:buAutoNum type="arabicPeriod"/>
            </a:pPr>
            <a:endParaRPr kumimoji="1" lang="en-US" altLang="ja-JP" sz="1200" baseline="0" dirty="0" smtClean="0"/>
          </a:p>
          <a:p>
            <a:pPr marL="228600" indent="-228600">
              <a:buFont typeface="+mj-lt"/>
              <a:buAutoNum type="arabicPeriod"/>
            </a:pPr>
            <a:r>
              <a:rPr kumimoji="1" lang="en-US" altLang="ja-JP" sz="1200" baseline="0" dirty="0" smtClean="0"/>
              <a:t>A student in Class A said that </a:t>
            </a:r>
            <a:r>
              <a:rPr lang="en-US" altLang="ja-JP" sz="1200" dirty="0" smtClean="0"/>
              <a:t>“Although I paid attention to</a:t>
            </a:r>
            <a:r>
              <a:rPr lang="en-US" altLang="ja-JP" sz="1200" baseline="0" dirty="0" smtClean="0"/>
              <a:t> </a:t>
            </a:r>
            <a:r>
              <a:rPr lang="en-US" altLang="ja-JP" sz="1200" dirty="0" smtClean="0"/>
              <a:t>eye contact, I became lost when I didn’t know what to say. I could only look up the ceiling.”</a:t>
            </a:r>
          </a:p>
          <a:p>
            <a:pPr marL="228600" indent="-228600">
              <a:buFont typeface="+mj-lt"/>
              <a:buAutoNum type="arabicPeriod"/>
            </a:pPr>
            <a:endParaRPr lang="en-US" altLang="ja-JP" sz="1200" dirty="0" smtClean="0"/>
          </a:p>
          <a:p>
            <a:pPr marL="228600" indent="-228600">
              <a:buFont typeface="+mj-lt"/>
              <a:buAutoNum type="arabicPeriod"/>
            </a:pPr>
            <a:r>
              <a:rPr lang="en-US" altLang="ja-JP" sz="1200" smtClean="0"/>
              <a:t>In </a:t>
            </a:r>
            <a:r>
              <a:rPr lang="en-US" altLang="ja-JP" sz="1200" dirty="0" smtClean="0"/>
              <a:t>Class B,</a:t>
            </a:r>
            <a:r>
              <a:rPr lang="en-US" altLang="ja-JP" sz="1200" baseline="0" dirty="0" smtClean="0"/>
              <a:t> one student wrote </a:t>
            </a:r>
            <a:r>
              <a:rPr lang="en-US" altLang="ja-JP" sz="1200" dirty="0" smtClean="0"/>
              <a:t>“After watching the successful model videos, I worked hard to make my pronunciation better. At the presentation, I spoke as if I had been a native speaker of English.”</a:t>
            </a:r>
          </a:p>
          <a:p>
            <a:pPr marL="228600" indent="-228600">
              <a:buFont typeface="+mj-lt"/>
              <a:buAutoNum type="arabicPeriod"/>
            </a:pPr>
            <a:endParaRPr lang="en-US" altLang="ja-JP" sz="1200" dirty="0" smtClean="0"/>
          </a:p>
          <a:p>
            <a:pPr marL="228600" indent="-228600">
              <a:buFont typeface="+mj-lt"/>
              <a:buAutoNum type="arabicPeriod"/>
            </a:pPr>
            <a:endParaRPr lang="ja-JP" altLang="en-US" sz="1200" dirty="0" smtClean="0"/>
          </a:p>
          <a:p>
            <a:pPr marL="228600" indent="-228600">
              <a:buFont typeface="+mj-lt"/>
              <a:buAutoNum type="arabicPeriod"/>
            </a:pPr>
            <a:endParaRPr lang="en-US" altLang="ja-JP" sz="2400" dirty="0" smtClean="0"/>
          </a:p>
          <a:p>
            <a:pPr marL="228600" indent="-228600">
              <a:buFont typeface="+mj-lt"/>
              <a:buAutoNum type="arabicPeriod"/>
            </a:pPr>
            <a:endParaRPr lang="en-US" altLang="ja-JP" sz="24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ja-JP" sz="2400" dirty="0" smtClean="0"/>
          </a:p>
          <a:p>
            <a:pPr marL="228600" indent="-228600">
              <a:buFont typeface="+mj-lt"/>
              <a:buAutoNum type="arabicPeriod"/>
            </a:pPr>
            <a:endParaRPr kumimoji="1" lang="en-US" altLang="ja-JP" baseline="0" dirty="0" smtClean="0"/>
          </a:p>
          <a:p>
            <a:pPr marL="228600" indent="-2286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24</a:t>
            </a:fld>
            <a:endParaRPr kumimoji="1" lang="ja-JP" altLang="en-US"/>
          </a:p>
        </p:txBody>
      </p:sp>
    </p:spTree>
    <p:extLst>
      <p:ext uri="{BB962C8B-B14F-4D97-AF65-F5344CB8AC3E}">
        <p14:creationId xmlns:p14="http://schemas.microsoft.com/office/powerpoint/2010/main" val="1036050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Next, we will show you the results of analyzing</a:t>
            </a:r>
            <a:r>
              <a:rPr kumimoji="1" lang="en-US" altLang="ja-JP" baseline="0" dirty="0" smtClean="0"/>
              <a:t> the video observation reflection.</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This slide shows the high frequency words that appeared in the text for both classes.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For example, the frequently used words that were relevant to model video observation included “speech” “video” and “presentation.”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 words “good/better” frequently appeared as a reflection of model video observation.</a:t>
            </a:r>
          </a:p>
          <a:p>
            <a:pPr marL="228600" indent="-228600">
              <a:buFont typeface="+mj-lt"/>
              <a:buAutoNum type="arabicPeriod"/>
            </a:pP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25</a:t>
            </a:fld>
            <a:endParaRPr kumimoji="1" lang="ja-JP" altLang="en-US"/>
          </a:p>
        </p:txBody>
      </p:sp>
    </p:spTree>
    <p:extLst>
      <p:ext uri="{BB962C8B-B14F-4D97-AF65-F5344CB8AC3E}">
        <p14:creationId xmlns:p14="http://schemas.microsoft.com/office/powerpoint/2010/main" val="28389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dirty="0" smtClean="0"/>
              <a:t>One</a:t>
            </a:r>
            <a:r>
              <a:rPr kumimoji="1" lang="en-US" altLang="ja-JP" sz="1200" baseline="0" dirty="0" smtClean="0"/>
              <a:t> of the students in Class A commented that</a:t>
            </a:r>
            <a:r>
              <a:rPr kumimoji="1" lang="en-US" altLang="ja-JP" sz="1200" dirty="0" smtClean="0"/>
              <a:t>, </a:t>
            </a:r>
            <a:r>
              <a:rPr lang="en-US" altLang="ja-JP" sz="1200" dirty="0" smtClean="0"/>
              <a:t>“Since there was something I wanted to imitate in the first model videos, I focused on it when practicing my presentation.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ja-JP" sz="1200" dirty="0" smtClean="0"/>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ja-JP" sz="1200" dirty="0" smtClean="0"/>
              <a:t>The first model video presentations were very effective.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altLang="ja-JP" sz="1200" dirty="0" smtClean="0"/>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ltLang="ja-JP" sz="1200" dirty="0" smtClean="0"/>
              <a:t>For the second model videos, I could observe what I needed to improve and keep to practice my presentation, focusing on it.”</a:t>
            </a:r>
          </a:p>
          <a:p>
            <a:pPr marL="0" indent="0">
              <a:buFont typeface="+mj-lt"/>
              <a:buNone/>
            </a:pPr>
            <a:endParaRPr kumimoji="1" lang="ja-JP" altLang="en-US" sz="1200"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26</a:t>
            </a:fld>
            <a:endParaRPr kumimoji="1" lang="ja-JP" altLang="en-US"/>
          </a:p>
        </p:txBody>
      </p:sp>
    </p:spTree>
    <p:extLst>
      <p:ext uri="{BB962C8B-B14F-4D97-AF65-F5344CB8AC3E}">
        <p14:creationId xmlns:p14="http://schemas.microsoft.com/office/powerpoint/2010/main" val="300518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dirty="0" smtClean="0"/>
              <a:t>In</a:t>
            </a:r>
            <a:r>
              <a:rPr kumimoji="1" lang="en-US" altLang="ja-JP" sz="1200" baseline="0" dirty="0" smtClean="0"/>
              <a:t> a similar way, a student in Class B stated </a:t>
            </a:r>
            <a:r>
              <a:rPr lang="en-US" altLang="ja-JP" sz="1200" dirty="0" smtClean="0"/>
              <a:t>“It was very good because I observed the video as a model when I felt I was missing something but I didn’t know how to improve it.  In addition, I found a difference of my own presentations before and after watching model video.”</a:t>
            </a:r>
            <a:endParaRPr kumimoji="1" lang="ja-JP" altLang="en-US" sz="1200" dirty="0" smtClean="0"/>
          </a:p>
          <a:p>
            <a:endParaRPr kumimoji="1" lang="ja-JP" altLang="en-US" sz="1200"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27</a:t>
            </a:fld>
            <a:endParaRPr kumimoji="1" lang="ja-JP" altLang="en-US"/>
          </a:p>
        </p:txBody>
      </p:sp>
    </p:spTree>
    <p:extLst>
      <p:ext uri="{BB962C8B-B14F-4D97-AF65-F5344CB8AC3E}">
        <p14:creationId xmlns:p14="http://schemas.microsoft.com/office/powerpoint/2010/main" val="2241909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Now, let’s move</a:t>
            </a:r>
            <a:r>
              <a:rPr kumimoji="1" lang="en-US" altLang="ja-JP" baseline="0" dirty="0" smtClean="0"/>
              <a:t> on to the discussion section.</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28</a:t>
            </a:fld>
            <a:endParaRPr kumimoji="1" lang="ja-JP" altLang="en-US"/>
          </a:p>
        </p:txBody>
      </p:sp>
    </p:spTree>
    <p:extLst>
      <p:ext uri="{BB962C8B-B14F-4D97-AF65-F5344CB8AC3E}">
        <p14:creationId xmlns:p14="http://schemas.microsoft.com/office/powerpoint/2010/main" val="3544099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One</a:t>
            </a:r>
            <a:r>
              <a:rPr kumimoji="1" lang="en-US" altLang="ja-JP" baseline="0" dirty="0" smtClean="0"/>
              <a:t> of the research aims was to show an interaction effect of teaching methods and students’ English proficiency levels.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The quantitative results show that the study failed to show the interaction effect of teaching methods and levels of students’ language proficiency.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But the current study shows interaction effects between teaching methods and classes.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Moreover, analyses of evaluation scores and the text data indicate that successful and average video presentations affected students’ performances differently. </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29</a:t>
            </a:fld>
            <a:endParaRPr kumimoji="1" lang="ja-JP" altLang="en-US"/>
          </a:p>
        </p:txBody>
      </p:sp>
    </p:spTree>
    <p:extLst>
      <p:ext uri="{BB962C8B-B14F-4D97-AF65-F5344CB8AC3E}">
        <p14:creationId xmlns:p14="http://schemas.microsoft.com/office/powerpoint/2010/main" val="315719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Let me begin</a:t>
            </a:r>
            <a:r>
              <a:rPr kumimoji="1" lang="en-US" altLang="ja-JP" baseline="0" dirty="0" smtClean="0"/>
              <a:t> with the previous studies.</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3</a:t>
            </a:fld>
            <a:endParaRPr kumimoji="1" lang="ja-JP" altLang="en-US"/>
          </a:p>
        </p:txBody>
      </p:sp>
    </p:spTree>
    <p:extLst>
      <p:ext uri="{BB962C8B-B14F-4D97-AF65-F5344CB8AC3E}">
        <p14:creationId xmlns:p14="http://schemas.microsoft.com/office/powerpoint/2010/main" val="22484732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This suggests that successful model presentations was effective for students to increase their motivation, whereas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Average model videos help to enhance students’ awareness of incomplete aspects of the skills and attempt to bring out positive effects instead of imitating the average model videos.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Consequently, the sequence of model videos might have affected the results of students’ performance.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baseline="0" dirty="0" smtClean="0"/>
              <a:t>We assume that, showing average model videos first and successful ones next would work better for learners. </a:t>
            </a:r>
          </a:p>
          <a:p>
            <a:pPr marL="228600" indent="-228600">
              <a:buFont typeface="+mj-lt"/>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30</a:t>
            </a:fld>
            <a:endParaRPr kumimoji="1" lang="ja-JP" altLang="en-US"/>
          </a:p>
        </p:txBody>
      </p:sp>
    </p:spTree>
    <p:extLst>
      <p:ext uri="{BB962C8B-B14F-4D97-AF65-F5344CB8AC3E}">
        <p14:creationId xmlns:p14="http://schemas.microsoft.com/office/powerpoint/2010/main" val="10471249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Before moving to the conclusion, let me give you two limitations for this study.</a:t>
            </a:r>
          </a:p>
          <a:p>
            <a:pPr marL="228600" indent="-228600">
              <a:buFont typeface="+mj-lt"/>
              <a:buAutoNum type="arabicPeriod"/>
            </a:pPr>
            <a:endParaRPr kumimoji="1" lang="en-US" altLang="ja-JP" dirty="0" smtClean="0"/>
          </a:p>
          <a:p>
            <a:pPr marL="228600" indent="-228600">
              <a:buFont typeface="+mj-lt"/>
              <a:buAutoNum type="arabicPeriod"/>
            </a:pPr>
            <a:r>
              <a:rPr kumimoji="1" lang="en-US" altLang="ja-JP" dirty="0" smtClean="0"/>
              <a:t>First,</a:t>
            </a:r>
            <a:r>
              <a:rPr kumimoji="1" lang="en-US" altLang="ja-JP" baseline="0" dirty="0" smtClean="0"/>
              <a:t> since the study was conducted using quasi-experimental design, there was not a large number of participants.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the future, further effects of model videos would be examined by conducting a replication study and collecting quantitative and qualitative data.</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Second, the focus  of the study was to investigate effects of model video observation in language learning, but it is also important to consider that students’ recorded performances were observed for self- and peer-evaluation.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Future study will examine how both model videos and students’ recorded performance affect their performance  .</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31</a:t>
            </a:fld>
            <a:endParaRPr kumimoji="1" lang="ja-JP" altLang="en-US"/>
          </a:p>
        </p:txBody>
      </p:sp>
    </p:spTree>
    <p:extLst>
      <p:ext uri="{BB962C8B-B14F-4D97-AF65-F5344CB8AC3E}">
        <p14:creationId xmlns:p14="http://schemas.microsoft.com/office/powerpoint/2010/main" val="33798343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Finally,</a:t>
            </a:r>
            <a:r>
              <a:rPr kumimoji="1" lang="en-US" altLang="ja-JP" baseline="0" dirty="0" smtClean="0"/>
              <a:t>  let me conclude the presentation of our study.</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32</a:t>
            </a:fld>
            <a:endParaRPr kumimoji="1" lang="ja-JP" altLang="en-US"/>
          </a:p>
        </p:txBody>
      </p:sp>
    </p:spTree>
    <p:extLst>
      <p:ext uri="{BB962C8B-B14F-4D97-AF65-F5344CB8AC3E}">
        <p14:creationId xmlns:p14="http://schemas.microsoft.com/office/powerpoint/2010/main" val="27718999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baseline="0" dirty="0" smtClean="0"/>
              <a:t>To summarize our study, observational learning can be applicable for EFL learners to improve their language and presentation skills by using model videos.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Although the sequence of model video presentations may affect learners’ performance,</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We can conclude that students should benefit from observing both successful and average model videos to develop their cognitive skills in foreign language learning.</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33</a:t>
            </a:fld>
            <a:endParaRPr kumimoji="1" lang="ja-JP" altLang="en-US"/>
          </a:p>
        </p:txBody>
      </p:sp>
    </p:spTree>
    <p:extLst>
      <p:ext uri="{BB962C8B-B14F-4D97-AF65-F5344CB8AC3E}">
        <p14:creationId xmlns:p14="http://schemas.microsoft.com/office/powerpoint/2010/main" val="27456103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That’s all for our presentation. Thank</a:t>
            </a:r>
            <a:r>
              <a:rPr kumimoji="1" lang="en-US" altLang="ja-JP" baseline="0" dirty="0" smtClean="0"/>
              <a:t> you for listening.</a:t>
            </a:r>
            <a:endParaRPr kumimoji="1" lang="ja-JP" altLang="en-US" dirty="0"/>
          </a:p>
        </p:txBody>
      </p:sp>
      <p:sp>
        <p:nvSpPr>
          <p:cNvPr id="4" name="スライド番号プレースホルダー 3"/>
          <p:cNvSpPr>
            <a:spLocks noGrp="1"/>
          </p:cNvSpPr>
          <p:nvPr>
            <p:ph type="sldNum" sz="quarter" idx="10"/>
          </p:nvPr>
        </p:nvSpPr>
        <p:spPr/>
        <p:txBody>
          <a:bodyPr/>
          <a:lstStyle/>
          <a:p>
            <a:fld id="{DCCFC5E7-A3C7-4BF2-8651-00C88C3BBBD5}" type="slidenum">
              <a:rPr kumimoji="1" lang="ja-JP" altLang="en-US" smtClean="0"/>
              <a:t>34</a:t>
            </a:fld>
            <a:endParaRPr kumimoji="1" lang="ja-JP" altLang="en-US"/>
          </a:p>
        </p:txBody>
      </p:sp>
    </p:spTree>
    <p:extLst>
      <p:ext uri="{BB962C8B-B14F-4D97-AF65-F5344CB8AC3E}">
        <p14:creationId xmlns:p14="http://schemas.microsoft.com/office/powerpoint/2010/main" val="37575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This study is based on one of social learning theories proposed by Bandura.</a:t>
            </a:r>
          </a:p>
          <a:p>
            <a:pPr marL="228600" indent="-228600">
              <a:buFont typeface="+mj-lt"/>
              <a:buAutoNum type="arabicPeriod"/>
            </a:pPr>
            <a:endParaRPr kumimoji="1" lang="en-US" altLang="ja-JP" dirty="0" smtClean="0"/>
          </a:p>
          <a:p>
            <a:pPr marL="228600" indent="-228600">
              <a:buFont typeface="+mj-lt"/>
              <a:buAutoNum type="arabicPeriod"/>
            </a:pPr>
            <a:r>
              <a:rPr kumimoji="1" lang="en-US" altLang="ja-JP" dirty="0" smtClean="0"/>
              <a:t>According to him, people observe others and acquire a new human</a:t>
            </a:r>
            <a:r>
              <a:rPr kumimoji="1" lang="en-US" altLang="ja-JP" baseline="0" dirty="0" smtClean="0"/>
              <a:t> behavior by modeling them.</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He also insists that, when people observe an inappropriate model, they would not imitate it because a negative effect would be expected.</a:t>
            </a:r>
          </a:p>
          <a:p>
            <a:pPr marL="228600" indent="-228600">
              <a:buFont typeface="+mj-lt"/>
              <a:buAutoNum type="arabicPeriod"/>
            </a:pPr>
            <a:endParaRPr kumimoji="1" lang="en-US" altLang="ja-JP"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dirty="0" smtClean="0"/>
              <a:t>So,</a:t>
            </a:r>
            <a:r>
              <a:rPr kumimoji="1" lang="en-US" altLang="ja-JP" baseline="0" dirty="0" smtClean="0"/>
              <a:t> we assume </a:t>
            </a:r>
            <a:r>
              <a:rPr lang="en-US" altLang="ja-JP" dirty="0" smtClean="0"/>
              <a:t>that people’s cognitive skills should</a:t>
            </a:r>
            <a:r>
              <a:rPr lang="en-US" altLang="ja-JP" baseline="0" dirty="0" smtClean="0"/>
              <a:t> </a:t>
            </a:r>
            <a:r>
              <a:rPr lang="en-US" altLang="ja-JP" dirty="0" smtClean="0"/>
              <a:t>be developed by observing both appropriate and inappropriate models.</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4</a:t>
            </a:fld>
            <a:endParaRPr kumimoji="1" lang="ja-JP" altLang="en-US"/>
          </a:p>
        </p:txBody>
      </p:sp>
    </p:spTree>
    <p:extLst>
      <p:ext uri="{BB962C8B-B14F-4D97-AF65-F5344CB8AC3E}">
        <p14:creationId xmlns:p14="http://schemas.microsoft.com/office/powerpoint/2010/main" val="3839291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In</a:t>
            </a:r>
            <a:r>
              <a:rPr kumimoji="1" lang="en-US" altLang="ja-JP" baseline="0" dirty="0" smtClean="0"/>
              <a:t> line with Bandura’s theory, we conducted a study in 2014.</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our study, Japanese university students who were in high and low English proficiency groups were compared using successful model videos.</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Model video clips were selected from video-recorded presentations of the students who had taken the course earlier.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Among these recorded presentations, excellent performance videos were considered successful model videos and shown to both groups.</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5</a:t>
            </a:fld>
            <a:endParaRPr kumimoji="1" lang="ja-JP" altLang="en-US"/>
          </a:p>
        </p:txBody>
      </p:sp>
    </p:spTree>
    <p:extLst>
      <p:ext uri="{BB962C8B-B14F-4D97-AF65-F5344CB8AC3E}">
        <p14:creationId xmlns:p14="http://schemas.microsoft.com/office/powerpoint/2010/main" val="264659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baseline="0" dirty="0" smtClean="0"/>
              <a:t>The study concluded that observing model videos was effective for high proficiency learners but intimidated low proficiency ones because there was a large gap of English ability between the model video and their own.</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6</a:t>
            </a:fld>
            <a:endParaRPr kumimoji="1" lang="ja-JP" altLang="en-US"/>
          </a:p>
        </p:txBody>
      </p:sp>
    </p:spTree>
    <p:extLst>
      <p:ext uri="{BB962C8B-B14F-4D97-AF65-F5344CB8AC3E}">
        <p14:creationId xmlns:p14="http://schemas.microsoft.com/office/powerpoint/2010/main" val="6873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Another frame</a:t>
            </a:r>
            <a:r>
              <a:rPr kumimoji="1" lang="en-US" altLang="ja-JP" baseline="0" dirty="0" smtClean="0"/>
              <a:t>work we applied in this study is aptitude treatment interaction. </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This is a pedagogical concept proposed by Cronbach and Snow.</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In ATI studies, researchers are trying to find interaction effects between teaching methods and learners’ aptitudes to maximize instructional effect.</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dirty="0" smtClean="0"/>
              <a:t>As </a:t>
            </a:r>
            <a:r>
              <a:rPr kumimoji="1" lang="en-US" altLang="ja-JP" dirty="0" err="1" smtClean="0"/>
              <a:t>Namiki</a:t>
            </a:r>
            <a:r>
              <a:rPr kumimoji="1" lang="en-US" altLang="ja-JP" dirty="0" smtClean="0"/>
              <a:t> stresses</a:t>
            </a:r>
            <a:r>
              <a:rPr kumimoji="1" lang="en-US" altLang="ja-JP" baseline="0" dirty="0" smtClean="0"/>
              <a:t> that ATI research is not robust, it may not be easy to find an interaction effect between the treatments and aptitudes. </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7</a:t>
            </a:fld>
            <a:endParaRPr kumimoji="1" lang="ja-JP" altLang="en-US"/>
          </a:p>
        </p:txBody>
      </p:sp>
    </p:spTree>
    <p:extLst>
      <p:ext uri="{BB962C8B-B14F-4D97-AF65-F5344CB8AC3E}">
        <p14:creationId xmlns:p14="http://schemas.microsoft.com/office/powerpoint/2010/main" val="2129455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pPr marL="228600" indent="-228600">
              <a:buFont typeface="+mj-lt"/>
              <a:buAutoNum type="arabicPeriod"/>
            </a:pPr>
            <a:r>
              <a:rPr kumimoji="1" lang="en-US" altLang="ja-JP" dirty="0" smtClean="0"/>
              <a:t>Based on</a:t>
            </a:r>
            <a:r>
              <a:rPr kumimoji="1" lang="en-US" altLang="ja-JP" baseline="0" dirty="0" smtClean="0"/>
              <a:t> the previous studies, we set two research aims for this study.</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First is to investigate an interaction effect between types of model video presentations and levels of English proficiency using self- and peer-evaluation.</a:t>
            </a:r>
          </a:p>
          <a:p>
            <a:pPr marL="228600" indent="-228600">
              <a:buFont typeface="+mj-lt"/>
              <a:buAutoNum type="arabicPeriod"/>
            </a:pPr>
            <a:endParaRPr kumimoji="1" lang="en-US" altLang="ja-JP" baseline="0" dirty="0" smtClean="0"/>
          </a:p>
          <a:p>
            <a:pPr marL="228600" indent="-228600">
              <a:buFont typeface="+mj-lt"/>
              <a:buAutoNum type="arabicPeriod"/>
            </a:pPr>
            <a:r>
              <a:rPr kumimoji="1" lang="en-US" altLang="ja-JP" baseline="0" dirty="0" smtClean="0"/>
              <a:t>Second is to examine whether not only successful model videos  but also average presentations enable students to develop their cognitive skills.</a:t>
            </a:r>
            <a:endParaRPr kumimoji="1" lang="ja-JP" altLang="en-US" dirty="0"/>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8</a:t>
            </a:fld>
            <a:endParaRPr kumimoji="1" lang="ja-JP" altLang="en-US"/>
          </a:p>
        </p:txBody>
      </p:sp>
    </p:spTree>
    <p:extLst>
      <p:ext uri="{BB962C8B-B14F-4D97-AF65-F5344CB8AC3E}">
        <p14:creationId xmlns:p14="http://schemas.microsoft.com/office/powerpoint/2010/main" val="15484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r>
              <a:rPr kumimoji="1" lang="en-US" altLang="ja-JP" dirty="0" smtClean="0"/>
              <a:t>Next,</a:t>
            </a:r>
            <a:r>
              <a:rPr kumimoji="1" lang="en-US" altLang="ja-JP" baseline="0" dirty="0" smtClean="0"/>
              <a:t> I will explain the method of the present study.</a:t>
            </a:r>
          </a:p>
        </p:txBody>
      </p:sp>
      <p:sp>
        <p:nvSpPr>
          <p:cNvPr id="4" name="スライド番号プレースホルダー 3"/>
          <p:cNvSpPr>
            <a:spLocks noGrp="1"/>
          </p:cNvSpPr>
          <p:nvPr>
            <p:ph type="sldNum" sz="quarter" idx="10"/>
          </p:nvPr>
        </p:nvSpPr>
        <p:spPr/>
        <p:txBody>
          <a:bodyPr/>
          <a:lstStyle/>
          <a:p>
            <a:fld id="{0D306DA3-6C7E-48E3-88C6-BD9C71D922B7}" type="slidenum">
              <a:rPr kumimoji="1" lang="ja-JP" altLang="en-US" smtClean="0"/>
              <a:t>9</a:t>
            </a:fld>
            <a:endParaRPr kumimoji="1" lang="ja-JP" altLang="en-US"/>
          </a:p>
        </p:txBody>
      </p:sp>
    </p:spTree>
    <p:extLst>
      <p:ext uri="{BB962C8B-B14F-4D97-AF65-F5344CB8AC3E}">
        <p14:creationId xmlns:p14="http://schemas.microsoft.com/office/powerpoint/2010/main" val="58774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B0FECF7-4099-41A4-9D73-D8B9D0848640}" type="datetime1">
              <a:rPr kumimoji="1" lang="ja-JP" altLang="en-US" smtClean="0"/>
              <a:t>2015/11/16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8780496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887A310-C8A7-4812-9584-EA3D248F2507}" type="datetime1">
              <a:rPr kumimoji="1" lang="ja-JP" altLang="en-US" smtClean="0"/>
              <a:t>2015/11/16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307569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FA5A34-648E-47DF-BC4B-D0288184BE2A}" type="datetime1">
              <a:rPr kumimoji="1" lang="ja-JP" altLang="en-US" smtClean="0"/>
              <a:t>2015/11/16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8979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B9C7AA-80FA-4FF8-AC51-D24121FED616}" type="datetime1">
              <a:rPr kumimoji="1" lang="ja-JP" altLang="en-US" smtClean="0"/>
              <a:t>2015/11/16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74729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5199F89-A91C-4947-9455-9C4B5C04B0DE}" type="datetime1">
              <a:rPr kumimoji="1" lang="ja-JP" altLang="en-US" smtClean="0"/>
              <a:t>2015/11/16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8484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A30E9D1-17E5-4DA9-9594-002AA234E0BF}" type="datetime1">
              <a:rPr kumimoji="1" lang="ja-JP" altLang="en-US" smtClean="0"/>
              <a:t>2015/11/16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64182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7B39FE2-046A-4ED0-BFA4-76A3882E4902}" type="datetime1">
              <a:rPr kumimoji="1" lang="ja-JP" altLang="en-US" smtClean="0"/>
              <a:t>2015/11/16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321866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EFB4EE3-BBB8-4431-9EA9-60D36A60058B}" type="datetime1">
              <a:rPr kumimoji="1" lang="ja-JP" altLang="en-US" smtClean="0"/>
              <a:t>2015/11/16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63197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AE51E-0CF8-40E0-BD2F-9D8830C53318}" type="datetime1">
              <a:rPr kumimoji="1" lang="ja-JP" altLang="en-US" smtClean="0"/>
              <a:t>2015/11/16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401071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091E869-CAB6-4D1B-924F-645AD2DA26F1}" type="datetime1">
              <a:rPr kumimoji="1" lang="ja-JP" altLang="en-US" smtClean="0"/>
              <a:t>2015/11/16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279714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C1DF21-7323-42F5-911F-C94758F7CFE9}" type="datetime1">
              <a:rPr kumimoji="1" lang="ja-JP" altLang="en-US" smtClean="0"/>
              <a:t>2015/11/16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98556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rgbClr val="7DDFDF"/>
            </a:gs>
            <a:gs pos="100000">
              <a:srgbClr val="FF006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CBC29-8EB0-438D-8A7A-A65F97F79798}" type="datetime1">
              <a:rPr kumimoji="1" lang="ja-JP" altLang="en-US" smtClean="0"/>
              <a:t>2015/11/16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CE5FB-37B7-496D-8588-0C09382F5509}" type="slidenum">
              <a:rPr kumimoji="1" lang="ja-JP" altLang="en-US" smtClean="0"/>
              <a:t>‹#›</a:t>
            </a:fld>
            <a:endParaRPr kumimoji="1" lang="ja-JP" altLang="en-US"/>
          </a:p>
        </p:txBody>
      </p:sp>
    </p:spTree>
    <p:extLst>
      <p:ext uri="{BB962C8B-B14F-4D97-AF65-F5344CB8AC3E}">
        <p14:creationId xmlns:p14="http://schemas.microsoft.com/office/powerpoint/2010/main" val="14322422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1000">
              <a:srgbClr val="7ACCE2"/>
            </a:gs>
            <a:gs pos="95000">
              <a:srgbClr val="FF006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5294" y="1699022"/>
            <a:ext cx="7967197" cy="2164318"/>
          </a:xfrm>
        </p:spPr>
        <p:txBody>
          <a:bodyPr>
            <a:normAutofit fontScale="90000"/>
          </a:bodyPr>
          <a:lstStyle/>
          <a:p>
            <a:r>
              <a:rPr lang="en-US" altLang="ja-JP" sz="2025" dirty="0" err="1"/>
              <a:t>GLoCALL</a:t>
            </a:r>
            <a:r>
              <a:rPr lang="en-US" altLang="ja-JP" sz="2025" dirty="0"/>
              <a:t> 2015 @</a:t>
            </a:r>
            <a:r>
              <a:rPr lang="en-US" altLang="ja-JP" sz="2025" dirty="0" err="1"/>
              <a:t>Pai</a:t>
            </a:r>
            <a:r>
              <a:rPr lang="en-US" altLang="ja-JP" sz="2025" dirty="0"/>
              <a:t> Chai University, Conference, November 12-14, 2015</a:t>
            </a:r>
            <a:br>
              <a:rPr lang="en-US" altLang="ja-JP" sz="2025" dirty="0"/>
            </a:br>
            <a:r>
              <a:rPr lang="en-US" altLang="ja-JP" sz="2025" dirty="0"/>
              <a:t/>
            </a:r>
            <a:br>
              <a:rPr lang="en-US" altLang="ja-JP" sz="2025" dirty="0"/>
            </a:br>
            <a:r>
              <a:rPr lang="en-US" altLang="ja-JP" sz="1500" dirty="0"/>
              <a:t/>
            </a:r>
            <a:br>
              <a:rPr lang="en-US" altLang="ja-JP" sz="1500" dirty="0"/>
            </a:br>
            <a:r>
              <a:rPr lang="en-US" altLang="ja-JP" sz="3975" dirty="0"/>
              <a:t>Effects of Observing Model Video Presentation on Japanese EFL Learners’ Oral Performance</a:t>
            </a:r>
            <a:endParaRPr lang="ja-JP" altLang="en-US" sz="3975" dirty="0"/>
          </a:p>
        </p:txBody>
      </p:sp>
      <p:sp>
        <p:nvSpPr>
          <p:cNvPr id="3" name="サブタイトル 2"/>
          <p:cNvSpPr>
            <a:spLocks noGrp="1"/>
          </p:cNvSpPr>
          <p:nvPr>
            <p:ph type="subTitle" idx="1"/>
          </p:nvPr>
        </p:nvSpPr>
        <p:spPr>
          <a:xfrm>
            <a:off x="1143000" y="4273550"/>
            <a:ext cx="6858000" cy="1079500"/>
          </a:xfrm>
        </p:spPr>
        <p:txBody>
          <a:bodyPr>
            <a:noAutofit/>
          </a:bodyPr>
          <a:lstStyle/>
          <a:p>
            <a:r>
              <a:rPr lang="en-US" altLang="ja-JP" sz="2100" dirty="0"/>
              <a:t>Yasuko Okada, </a:t>
            </a:r>
            <a:r>
              <a:rPr lang="en-US" altLang="ja-JP" sz="2100" dirty="0" err="1"/>
              <a:t>Seisen</a:t>
            </a:r>
            <a:r>
              <a:rPr lang="en-US" altLang="ja-JP" sz="2100" dirty="0"/>
              <a:t> University, Japan</a:t>
            </a:r>
          </a:p>
          <a:p>
            <a:r>
              <a:rPr lang="en-US" altLang="ja-JP" sz="2100" dirty="0"/>
              <a:t>Takehiko Ito, Wako University, Japan</a:t>
            </a:r>
          </a:p>
          <a:p>
            <a:r>
              <a:rPr lang="en-US" altLang="ja-JP" sz="2100" dirty="0"/>
              <a:t>Takafumi Sawaumi, Kanagawa University, Japan</a:t>
            </a:r>
            <a:endParaRPr lang="ja-JP" altLang="en-US" sz="21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a:t>
            </a:fld>
            <a:endParaRPr kumimoji="1" lang="ja-JP" altLang="en-US"/>
          </a:p>
        </p:txBody>
      </p:sp>
    </p:spTree>
    <p:extLst>
      <p:ext uri="{BB962C8B-B14F-4D97-AF65-F5344CB8AC3E}">
        <p14:creationId xmlns:p14="http://schemas.microsoft.com/office/powerpoint/2010/main" val="4220454112"/>
      </p:ext>
    </p:extLst>
  </p:cSld>
  <p:clrMapOvr>
    <a:masterClrMapping/>
  </p:clrMapOvr>
  <mc:AlternateContent xmlns:mc="http://schemas.openxmlformats.org/markup-compatibility/2006" xmlns:p14="http://schemas.microsoft.com/office/powerpoint/2010/main">
    <mc:Choice Requires="p14">
      <p:transition spd="slow" p14:dur="2000" advTm="24835"/>
    </mc:Choice>
    <mc:Fallback xmlns="">
      <p:transition spd="slow" advTm="2483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Participants</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buFont typeface="Wingdings" panose="05000000000000000000" pitchFamily="2" charset="2"/>
              <a:buChar char="Ø"/>
            </a:pPr>
            <a:r>
              <a:rPr lang="en-US" altLang="ja-JP" sz="2400" dirty="0"/>
              <a:t>Twenty-seven Japanese university students. </a:t>
            </a:r>
          </a:p>
          <a:p>
            <a:pPr>
              <a:lnSpc>
                <a:spcPct val="100000"/>
              </a:lnSpc>
              <a:buFont typeface="Wingdings" panose="05000000000000000000" pitchFamily="2" charset="2"/>
              <a:buChar char="Ø"/>
            </a:pPr>
            <a:r>
              <a:rPr lang="en-US" altLang="ja-JP" sz="2400" dirty="0"/>
              <a:t>Enrolled in 2 classes of English communication in Spring 2015.</a:t>
            </a:r>
          </a:p>
          <a:p>
            <a:pPr>
              <a:lnSpc>
                <a:spcPct val="100000"/>
              </a:lnSpc>
              <a:buFont typeface="Wingdings" panose="05000000000000000000" pitchFamily="2" charset="2"/>
              <a:buChar char="Ø"/>
            </a:pPr>
            <a:r>
              <a:rPr lang="en-US" altLang="ja-JP" sz="2400" dirty="0"/>
              <a:t>All were freshmen majoring in economics.</a:t>
            </a:r>
            <a:endParaRPr lang="ja-JP" altLang="en-US" sz="24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10</a:t>
            </a:fld>
            <a:endParaRPr kumimoji="1" lang="ja-JP" altLang="en-US"/>
          </a:p>
        </p:txBody>
      </p:sp>
    </p:spTree>
    <p:extLst>
      <p:ext uri="{BB962C8B-B14F-4D97-AF65-F5344CB8AC3E}">
        <p14:creationId xmlns:p14="http://schemas.microsoft.com/office/powerpoint/2010/main" val="732827509"/>
      </p:ext>
    </p:extLst>
  </p:cSld>
  <p:clrMapOvr>
    <a:masterClrMapping/>
  </p:clrMapOvr>
  <mc:AlternateContent xmlns:mc="http://schemas.openxmlformats.org/markup-compatibility/2006" xmlns:p14="http://schemas.microsoft.com/office/powerpoint/2010/main">
    <mc:Choice Requires="p14">
      <p:transition spd="slow" p14:dur="2000" advTm="41465"/>
    </mc:Choice>
    <mc:Fallback xmlns="">
      <p:transition spd="slow" advTm="4146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Two Classes</a:t>
            </a:r>
            <a:endParaRPr kumimoji="1" lang="ja-JP" altLang="en-US" dirty="0"/>
          </a:p>
        </p:txBody>
      </p:sp>
      <p:sp>
        <p:nvSpPr>
          <p:cNvPr id="3" name="コンテンツ プレースホルダー 2"/>
          <p:cNvSpPr>
            <a:spLocks noGrp="1"/>
          </p:cNvSpPr>
          <p:nvPr>
            <p:ph idx="1"/>
          </p:nvPr>
        </p:nvSpPr>
        <p:spPr>
          <a:xfrm>
            <a:off x="628650" y="2167597"/>
            <a:ext cx="7886700" cy="3263504"/>
          </a:xfrm>
        </p:spPr>
        <p:txBody>
          <a:bodyPr>
            <a:normAutofit/>
          </a:bodyPr>
          <a:lstStyle/>
          <a:p>
            <a:pPr>
              <a:lnSpc>
                <a:spcPct val="100000"/>
              </a:lnSpc>
              <a:spcAft>
                <a:spcPts val="450"/>
              </a:spcAft>
              <a:buFont typeface="Wingdings" panose="05000000000000000000" pitchFamily="2" charset="2"/>
              <a:buChar char="Ø"/>
            </a:pPr>
            <a:r>
              <a:rPr lang="en-US" altLang="ja-JP" sz="2400" dirty="0"/>
              <a:t>Class A: 12 students</a:t>
            </a:r>
          </a:p>
          <a:p>
            <a:pPr>
              <a:lnSpc>
                <a:spcPct val="100000"/>
              </a:lnSpc>
              <a:spcAft>
                <a:spcPts val="450"/>
              </a:spcAft>
              <a:buFont typeface="Wingdings" panose="05000000000000000000" pitchFamily="2" charset="2"/>
              <a:buChar char="Ø"/>
            </a:pPr>
            <a:r>
              <a:rPr lang="en-US" altLang="ja-JP" sz="2400" dirty="0"/>
              <a:t>Class B: 15 students</a:t>
            </a:r>
          </a:p>
          <a:p>
            <a:pPr>
              <a:lnSpc>
                <a:spcPct val="100000"/>
              </a:lnSpc>
              <a:spcAft>
                <a:spcPts val="450"/>
              </a:spcAft>
              <a:buFont typeface="Wingdings" panose="05000000000000000000" pitchFamily="2" charset="2"/>
              <a:buChar char="Ø"/>
            </a:pPr>
            <a:r>
              <a:rPr lang="en-US" altLang="ja-JP" sz="2400" dirty="0"/>
              <a:t>Placed into each class based on their scores of TOEIC Bridge test.</a:t>
            </a:r>
          </a:p>
          <a:p>
            <a:pPr>
              <a:lnSpc>
                <a:spcPct val="100000"/>
              </a:lnSpc>
              <a:spcAft>
                <a:spcPts val="450"/>
              </a:spcAft>
              <a:buFont typeface="Wingdings" panose="05000000000000000000" pitchFamily="2" charset="2"/>
              <a:buChar char="Ø"/>
            </a:pPr>
            <a:r>
              <a:rPr lang="en-US" altLang="ja-JP" sz="2400" dirty="0"/>
              <a:t>Class size &amp; Student test scores: No significant difference</a:t>
            </a:r>
          </a:p>
          <a:p>
            <a:pPr>
              <a:lnSpc>
                <a:spcPct val="100000"/>
              </a:lnSpc>
              <a:spcAft>
                <a:spcPts val="450"/>
              </a:spcAft>
              <a:buFont typeface="Wingdings" panose="05000000000000000000" pitchFamily="2" charset="2"/>
              <a:buChar char="Ø"/>
            </a:pPr>
            <a:r>
              <a:rPr lang="en-US" altLang="ja-JP" sz="2400" dirty="0"/>
              <a:t>Taught by the same instructor (the first author).</a:t>
            </a:r>
          </a:p>
          <a:p>
            <a:pPr>
              <a:spcAft>
                <a:spcPts val="450"/>
              </a:spcAft>
            </a:pP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11</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3364" y="1798648"/>
            <a:ext cx="3361987" cy="653236"/>
          </a:xfrm>
          <a:prstGeom prst="rect">
            <a:avLst/>
          </a:prstGeom>
        </p:spPr>
      </p:pic>
    </p:spTree>
    <p:extLst>
      <p:ext uri="{BB962C8B-B14F-4D97-AF65-F5344CB8AC3E}">
        <p14:creationId xmlns:p14="http://schemas.microsoft.com/office/powerpoint/2010/main" val="1267024465"/>
      </p:ext>
    </p:extLst>
  </p:cSld>
  <p:clrMapOvr>
    <a:masterClrMapping/>
  </p:clrMapOvr>
  <mc:AlternateContent xmlns:mc="http://schemas.openxmlformats.org/markup-compatibility/2006" xmlns:p14="http://schemas.microsoft.com/office/powerpoint/2010/main">
    <mc:Choice Requires="p14">
      <p:transition spd="slow" p14:dur="2000" advTm="18369"/>
    </mc:Choice>
    <mc:Fallback xmlns="">
      <p:transition spd="slow" advTm="1836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Data Collection Procedures</a:t>
            </a:r>
            <a:endParaRPr kumimoji="1" lang="ja-JP" altLang="en-US" dirty="0"/>
          </a:p>
        </p:txBody>
      </p:sp>
      <p:sp>
        <p:nvSpPr>
          <p:cNvPr id="3" name="コンテンツ プレースホルダー 2"/>
          <p:cNvSpPr>
            <a:spLocks noGrp="1"/>
          </p:cNvSpPr>
          <p:nvPr>
            <p:ph idx="1"/>
          </p:nvPr>
        </p:nvSpPr>
        <p:spPr>
          <a:xfrm>
            <a:off x="143912" y="2363320"/>
            <a:ext cx="5278226" cy="1990166"/>
          </a:xfrm>
        </p:spPr>
        <p:txBody>
          <a:bodyPr>
            <a:normAutofit lnSpcReduction="10000"/>
          </a:bodyPr>
          <a:lstStyle/>
          <a:p>
            <a:pPr>
              <a:lnSpc>
                <a:spcPct val="100000"/>
              </a:lnSpc>
              <a:spcAft>
                <a:spcPts val="450"/>
              </a:spcAft>
              <a:buFont typeface="Wingdings" panose="05000000000000000000" pitchFamily="2" charset="2"/>
              <a:buChar char="Ø"/>
            </a:pPr>
            <a:r>
              <a:rPr lang="en-US" altLang="ja-JP" sz="2400" dirty="0"/>
              <a:t>Three oral presentation were administered. </a:t>
            </a:r>
          </a:p>
          <a:p>
            <a:pPr>
              <a:lnSpc>
                <a:spcPct val="100000"/>
              </a:lnSpc>
              <a:spcAft>
                <a:spcPts val="450"/>
              </a:spcAft>
              <a:buFont typeface="Wingdings" panose="05000000000000000000" pitchFamily="2" charset="2"/>
              <a:buChar char="Ø"/>
            </a:pPr>
            <a:r>
              <a:rPr lang="en-US" altLang="ja-JP" sz="2400" dirty="0"/>
              <a:t>Memorized each topic</a:t>
            </a:r>
          </a:p>
          <a:p>
            <a:pPr>
              <a:lnSpc>
                <a:spcPct val="100000"/>
              </a:lnSpc>
              <a:spcAft>
                <a:spcPts val="450"/>
              </a:spcAft>
              <a:buFont typeface="Wingdings" panose="05000000000000000000" pitchFamily="2" charset="2"/>
              <a:buChar char="Ø"/>
            </a:pPr>
            <a:r>
              <a:rPr lang="en-US" altLang="ja-JP" sz="2400" dirty="0"/>
              <a:t>180-200 words</a:t>
            </a:r>
          </a:p>
          <a:p>
            <a:pPr marL="408051" lvl="1" indent="-257175">
              <a:buFont typeface="Wingdings" panose="05000000000000000000" pitchFamily="2" charset="2"/>
              <a:buChar char="Ø"/>
            </a:pPr>
            <a:endParaRPr kumimoji="1" lang="en-US" altLang="ja-JP" dirty="0"/>
          </a:p>
          <a:p>
            <a:pPr marL="408051" lvl="1" indent="-257175">
              <a:buFont typeface="Wingdings" panose="05000000000000000000" pitchFamily="2" charset="2"/>
              <a:buChar char="Ø"/>
            </a:pPr>
            <a:endParaRPr lang="en-US" altLang="ja-JP" dirty="0" smtClean="0"/>
          </a:p>
          <a:p>
            <a:pPr marL="150876" lvl="1" indent="0">
              <a:buNone/>
            </a:pPr>
            <a:endParaRPr kumimoji="1" lang="ja-JP" altLang="en-US" dirty="0"/>
          </a:p>
        </p:txBody>
      </p:sp>
      <p:sp>
        <p:nvSpPr>
          <p:cNvPr id="4" name="スライド番号プレースホルダー 3"/>
          <p:cNvSpPr>
            <a:spLocks noGrp="1"/>
          </p:cNvSpPr>
          <p:nvPr>
            <p:ph type="sldNum" sz="quarter" idx="12"/>
          </p:nvPr>
        </p:nvSpPr>
        <p:spPr>
          <a:xfrm>
            <a:off x="6457950" y="5599089"/>
            <a:ext cx="2057400" cy="273844"/>
          </a:xfrm>
        </p:spPr>
        <p:txBody>
          <a:bodyPr/>
          <a:lstStyle/>
          <a:p>
            <a:fld id="{D4FCE5FB-37B7-496D-8588-0C09382F5509}" type="slidenum">
              <a:rPr kumimoji="1" lang="ja-JP" altLang="en-US" smtClean="0"/>
              <a:t>12</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1489" y="1765509"/>
            <a:ext cx="3452921" cy="1592894"/>
          </a:xfrm>
          <a:prstGeom prst="rect">
            <a:avLst/>
          </a:prstGeom>
        </p:spPr>
      </p:pic>
      <p:sp>
        <p:nvSpPr>
          <p:cNvPr id="7" name="テキスト ボックス 6"/>
          <p:cNvSpPr txBox="1"/>
          <p:nvPr/>
        </p:nvSpPr>
        <p:spPr>
          <a:xfrm>
            <a:off x="143911" y="4243249"/>
            <a:ext cx="8371439" cy="830997"/>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400" dirty="0"/>
              <a:t>Taught how to maintain good posture, eye contact, as well as English</a:t>
            </a:r>
            <a:r>
              <a:rPr lang="ja-JP" altLang="en-US" sz="2400" dirty="0"/>
              <a:t> </a:t>
            </a:r>
            <a:r>
              <a:rPr lang="en-US" altLang="ja-JP" sz="2400" dirty="0"/>
              <a:t>pronunciation,</a:t>
            </a:r>
            <a:r>
              <a:rPr lang="ja-JP" altLang="en-US" sz="2400" dirty="0"/>
              <a:t> </a:t>
            </a:r>
            <a:r>
              <a:rPr lang="en-US" altLang="ja-JP" sz="2400" dirty="0"/>
              <a:t>rhythm, and intonation.</a:t>
            </a:r>
          </a:p>
        </p:txBody>
      </p:sp>
    </p:spTree>
    <p:extLst>
      <p:ext uri="{BB962C8B-B14F-4D97-AF65-F5344CB8AC3E}">
        <p14:creationId xmlns:p14="http://schemas.microsoft.com/office/powerpoint/2010/main" val="1079864706"/>
      </p:ext>
    </p:extLst>
  </p:cSld>
  <p:clrMapOvr>
    <a:masterClrMapping/>
  </p:clrMapOvr>
  <mc:AlternateContent xmlns:mc="http://schemas.openxmlformats.org/markup-compatibility/2006" xmlns:p14="http://schemas.microsoft.com/office/powerpoint/2010/main">
    <mc:Choice Requires="p14">
      <p:transition spd="slow" p14:dur="2000" advTm="31721"/>
    </mc:Choice>
    <mc:Fallback xmlns="">
      <p:transition spd="slow" advTm="3172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Design</a:t>
            </a:r>
            <a:endParaRPr kumimoji="1" lang="ja-JP" altLang="en-US" dirty="0"/>
          </a:p>
        </p:txBody>
      </p:sp>
      <p:sp>
        <p:nvSpPr>
          <p:cNvPr id="3" name="コンテンツ プレースホルダー 2"/>
          <p:cNvSpPr>
            <a:spLocks noGrp="1"/>
          </p:cNvSpPr>
          <p:nvPr>
            <p:ph idx="1"/>
          </p:nvPr>
        </p:nvSpPr>
        <p:spPr/>
        <p:txBody>
          <a:bodyPr/>
          <a:lstStyle/>
          <a:p>
            <a:pPr>
              <a:lnSpc>
                <a:spcPct val="100000"/>
              </a:lnSpc>
              <a:spcAft>
                <a:spcPts val="450"/>
              </a:spcAft>
            </a:pPr>
            <a:r>
              <a:rPr lang="en-US" altLang="ja-JP" dirty="0" smtClean="0"/>
              <a:t>Quasi-experimental design</a:t>
            </a:r>
          </a:p>
          <a:p>
            <a:pPr>
              <a:lnSpc>
                <a:spcPct val="100000"/>
              </a:lnSpc>
              <a:spcAft>
                <a:spcPts val="450"/>
              </a:spcAft>
            </a:pPr>
            <a:r>
              <a:rPr kumimoji="1" lang="en-US" altLang="ja-JP" dirty="0" smtClean="0"/>
              <a:t>Revised nonequivalent groups pretest-posttest design</a:t>
            </a:r>
          </a:p>
          <a:p>
            <a:pPr marL="342900" lvl="1" indent="0">
              <a:lnSpc>
                <a:spcPct val="100000"/>
              </a:lnSpc>
              <a:buNone/>
            </a:pPr>
            <a:r>
              <a:rPr lang="en-US" altLang="ja-JP" sz="2400" dirty="0"/>
              <a:t>O: Evaluation (first, second, third self- &amp; peer-evaluation)</a:t>
            </a:r>
          </a:p>
          <a:p>
            <a:pPr marL="342900" lvl="1" indent="0">
              <a:lnSpc>
                <a:spcPct val="100000"/>
              </a:lnSpc>
              <a:buNone/>
            </a:pPr>
            <a:r>
              <a:rPr lang="en-US" altLang="ja-JP" sz="2400" dirty="0"/>
              <a:t>X: Treatment (successful model video vs. average model video)</a:t>
            </a:r>
          </a:p>
          <a:p>
            <a:pPr marL="385763" indent="-385763">
              <a:spcAft>
                <a:spcPts val="450"/>
              </a:spcAft>
              <a:buFont typeface="+mj-lt"/>
              <a:buAutoNum type="arabicPeriod"/>
            </a:pPr>
            <a:endParaRPr kumimoji="1" lang="ja-JP" altLang="en-US" dirty="0"/>
          </a:p>
        </p:txBody>
      </p:sp>
      <p:sp>
        <p:nvSpPr>
          <p:cNvPr id="5" name="スライド番号プレースホルダー 4"/>
          <p:cNvSpPr>
            <a:spLocks noGrp="1"/>
          </p:cNvSpPr>
          <p:nvPr>
            <p:ph type="sldNum" sz="quarter" idx="12"/>
          </p:nvPr>
        </p:nvSpPr>
        <p:spPr/>
        <p:txBody>
          <a:bodyPr/>
          <a:lstStyle/>
          <a:p>
            <a:fld id="{D4FCE5FB-37B7-496D-8588-0C09382F5509}" type="slidenum">
              <a:rPr kumimoji="1" lang="ja-JP" altLang="en-US" smtClean="0"/>
              <a:t>13</a:t>
            </a:fld>
            <a:endParaRPr kumimoji="1" lang="ja-JP" altLang="en-US"/>
          </a:p>
        </p:txBody>
      </p:sp>
      <p:pic>
        <p:nvPicPr>
          <p:cNvPr id="4" name="図 3"/>
          <p:cNvPicPr>
            <a:picLocks noChangeAspect="1"/>
          </p:cNvPicPr>
          <p:nvPr/>
        </p:nvPicPr>
        <p:blipFill>
          <a:blip r:embed="rId3"/>
          <a:stretch>
            <a:fillRect/>
          </a:stretch>
        </p:blipFill>
        <p:spPr>
          <a:xfrm>
            <a:off x="1734530" y="4841422"/>
            <a:ext cx="5674940" cy="776579"/>
          </a:xfrm>
          <a:prstGeom prst="rect">
            <a:avLst/>
          </a:prstGeom>
        </p:spPr>
      </p:pic>
    </p:spTree>
    <p:extLst>
      <p:ext uri="{BB962C8B-B14F-4D97-AF65-F5344CB8AC3E}">
        <p14:creationId xmlns:p14="http://schemas.microsoft.com/office/powerpoint/2010/main" val="2254731305"/>
      </p:ext>
    </p:extLst>
  </p:cSld>
  <p:clrMapOvr>
    <a:masterClrMapping/>
  </p:clrMapOvr>
  <mc:AlternateContent xmlns:mc="http://schemas.openxmlformats.org/markup-compatibility/2006" xmlns:p14="http://schemas.microsoft.com/office/powerpoint/2010/main">
    <mc:Choice Requires="p14">
      <p:transition spd="slow" p14:dur="2000" advTm="58569"/>
    </mc:Choice>
    <mc:Fallback xmlns="">
      <p:transition spd="slow" advTm="58569"/>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 Cycle</a:t>
            </a:r>
            <a:endParaRPr kumimoji="1" lang="ja-JP" altLang="en-US" dirty="0"/>
          </a:p>
        </p:txBody>
      </p:sp>
      <p:sp>
        <p:nvSpPr>
          <p:cNvPr id="12" name="コンテンツ プレースホルダー 11"/>
          <p:cNvSpPr>
            <a:spLocks noGrp="1"/>
          </p:cNvSpPr>
          <p:nvPr>
            <p:ph idx="1"/>
          </p:nvPr>
        </p:nvSpPr>
        <p:spPr>
          <a:xfrm>
            <a:off x="628650" y="3892388"/>
            <a:ext cx="3609818" cy="159758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normAutofit lnSpcReduction="10000"/>
          </a:bodyPr>
          <a:lstStyle/>
          <a:p>
            <a:pPr marL="0" indent="0" algn="ctr">
              <a:buNone/>
            </a:pPr>
            <a:r>
              <a:rPr lang="en-US" altLang="ja-JP" sz="3000" dirty="0"/>
              <a:t>Model Video Observation</a:t>
            </a:r>
          </a:p>
          <a:p>
            <a:pPr marL="0" indent="0" algn="ctr">
              <a:buNone/>
            </a:pPr>
            <a:r>
              <a:rPr lang="en-US" altLang="ja-JP" sz="1800" dirty="0"/>
              <a:t>(Class A: 1. successful, 2. average; Class B: 1. average, 2. successful)</a:t>
            </a:r>
            <a:endParaRPr lang="ja-JP" altLang="en-US" sz="18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14</a:t>
            </a:fld>
            <a:endParaRPr kumimoji="1" lang="ja-JP" altLang="en-US"/>
          </a:p>
        </p:txBody>
      </p:sp>
      <p:sp>
        <p:nvSpPr>
          <p:cNvPr id="11" name="角丸四角形 10"/>
          <p:cNvSpPr/>
          <p:nvPr/>
        </p:nvSpPr>
        <p:spPr>
          <a:xfrm>
            <a:off x="2686049" y="1690689"/>
            <a:ext cx="3799070" cy="149804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000" dirty="0"/>
              <a:t>Oral Presentation</a:t>
            </a:r>
            <a:endParaRPr lang="en-US" altLang="ja-JP" dirty="0"/>
          </a:p>
          <a:p>
            <a:pPr algn="ctr"/>
            <a:r>
              <a:rPr lang="en-US" altLang="ja-JP" dirty="0"/>
              <a:t>(video-recorded)</a:t>
            </a:r>
            <a:endParaRPr lang="en-US" altLang="ja-JP" sz="3000" dirty="0"/>
          </a:p>
        </p:txBody>
      </p:sp>
      <p:sp>
        <p:nvSpPr>
          <p:cNvPr id="13" name="コンテンツ プレースホルダー 11"/>
          <p:cNvSpPr txBox="1">
            <a:spLocks/>
          </p:cNvSpPr>
          <p:nvPr/>
        </p:nvSpPr>
        <p:spPr>
          <a:xfrm>
            <a:off x="4788422" y="3892388"/>
            <a:ext cx="3609818" cy="1597584"/>
          </a:xfrm>
          <a:prstGeom prst="roundRect">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36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36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36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36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None/>
            </a:pPr>
            <a:r>
              <a:rPr lang="en-US" altLang="ja-JP" sz="3000" dirty="0"/>
              <a:t>Self- &amp; Peer- Evaluation</a:t>
            </a:r>
          </a:p>
          <a:p>
            <a:pPr marL="0" indent="0" algn="ctr">
              <a:buNone/>
            </a:pPr>
            <a:r>
              <a:rPr lang="en-US" altLang="ja-JP" sz="1800" dirty="0"/>
              <a:t>(while watching recorded-performance)</a:t>
            </a:r>
            <a:endParaRPr lang="ja-JP" altLang="en-US" sz="1800" dirty="0"/>
          </a:p>
        </p:txBody>
      </p:sp>
      <p:sp>
        <p:nvSpPr>
          <p:cNvPr id="14" name="下矢印 13"/>
          <p:cNvSpPr/>
          <p:nvPr/>
        </p:nvSpPr>
        <p:spPr>
          <a:xfrm rot="19183697">
            <a:off x="6641465" y="3163052"/>
            <a:ext cx="468545" cy="65552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6" name="下矢印 15"/>
          <p:cNvSpPr/>
          <p:nvPr/>
        </p:nvSpPr>
        <p:spPr>
          <a:xfrm rot="13905649">
            <a:off x="1999279" y="3127297"/>
            <a:ext cx="468545" cy="7138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7" name="下矢印 16"/>
          <p:cNvSpPr/>
          <p:nvPr/>
        </p:nvSpPr>
        <p:spPr>
          <a:xfrm rot="5400000">
            <a:off x="4279172" y="4458608"/>
            <a:ext cx="468545" cy="465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1695339119"/>
      </p:ext>
    </p:extLst>
  </p:cSld>
  <p:clrMapOvr>
    <a:masterClrMapping/>
  </p:clrMapOvr>
  <mc:AlternateContent xmlns:mc="http://schemas.openxmlformats.org/markup-compatibility/2006" xmlns:p14="http://schemas.microsoft.com/office/powerpoint/2010/main">
    <mc:Choice Requires="p14">
      <p:transition spd="slow" p14:dur="2000" advTm="123619"/>
    </mc:Choice>
    <mc:Fallback xmlns="">
      <p:transition spd="slow" advTm="12361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142279"/>
            <a:ext cx="7886700" cy="994172"/>
          </a:xfrm>
        </p:spPr>
        <p:txBody>
          <a:bodyPr/>
          <a:lstStyle/>
          <a:p>
            <a:r>
              <a:rPr kumimoji="1" lang="en-US" altLang="ja-JP" dirty="0" smtClean="0"/>
              <a:t>Instruments: Quantitative Data</a:t>
            </a:r>
            <a:endParaRPr kumimoji="1" lang="ja-JP" altLang="en-US" dirty="0"/>
          </a:p>
        </p:txBody>
      </p:sp>
      <p:sp>
        <p:nvSpPr>
          <p:cNvPr id="3" name="コンテンツ プレースホルダー 2"/>
          <p:cNvSpPr>
            <a:spLocks noGrp="1"/>
          </p:cNvSpPr>
          <p:nvPr>
            <p:ph idx="1"/>
          </p:nvPr>
        </p:nvSpPr>
        <p:spPr>
          <a:xfrm>
            <a:off x="119460" y="2244167"/>
            <a:ext cx="8179746" cy="2830749"/>
          </a:xfrm>
        </p:spPr>
        <p:txBody>
          <a:bodyPr>
            <a:normAutofit lnSpcReduction="10000"/>
          </a:bodyPr>
          <a:lstStyle/>
          <a:p>
            <a:pPr>
              <a:lnSpc>
                <a:spcPct val="100000"/>
              </a:lnSpc>
              <a:spcAft>
                <a:spcPts val="450"/>
              </a:spcAft>
              <a:buFont typeface="Wingdings" panose="05000000000000000000" pitchFamily="2" charset="2"/>
              <a:buChar char="Ø"/>
            </a:pPr>
            <a:r>
              <a:rPr lang="en-US" altLang="ja-JP" sz="2400" dirty="0"/>
              <a:t>Evaluation Form in </a:t>
            </a:r>
          </a:p>
          <a:p>
            <a:pPr marL="0" indent="0">
              <a:lnSpc>
                <a:spcPct val="100000"/>
              </a:lnSpc>
              <a:spcAft>
                <a:spcPts val="450"/>
              </a:spcAft>
              <a:buNone/>
            </a:pPr>
            <a:r>
              <a:rPr lang="en-US" altLang="ja-JP" sz="2400" dirty="0"/>
              <a:t>   Japanese</a:t>
            </a:r>
          </a:p>
          <a:p>
            <a:pPr lvl="1">
              <a:lnSpc>
                <a:spcPct val="100000"/>
              </a:lnSpc>
              <a:buFont typeface="Wingdings" panose="05000000000000000000" pitchFamily="2" charset="2"/>
              <a:buChar char="Ø"/>
            </a:pPr>
            <a:r>
              <a:rPr lang="en-US" altLang="ja-JP" dirty="0" smtClean="0"/>
              <a:t>Items 1-4: Voice Control</a:t>
            </a:r>
          </a:p>
          <a:p>
            <a:pPr lvl="1">
              <a:lnSpc>
                <a:spcPct val="100000"/>
              </a:lnSpc>
              <a:buFont typeface="Wingdings" panose="05000000000000000000" pitchFamily="2" charset="2"/>
              <a:buChar char="Ø"/>
            </a:pPr>
            <a:r>
              <a:rPr lang="en-US" altLang="ja-JP" dirty="0" smtClean="0"/>
              <a:t>Item 5-8: Body Language</a:t>
            </a:r>
          </a:p>
          <a:p>
            <a:pPr lvl="1">
              <a:lnSpc>
                <a:spcPct val="100000"/>
              </a:lnSpc>
              <a:buFont typeface="Wingdings" panose="05000000000000000000" pitchFamily="2" charset="2"/>
              <a:buChar char="Ø"/>
            </a:pPr>
            <a:r>
              <a:rPr lang="en-US" altLang="ja-JP" dirty="0" smtClean="0"/>
              <a:t>Items 9-11: Effectiveness </a:t>
            </a:r>
          </a:p>
          <a:p>
            <a:pPr>
              <a:lnSpc>
                <a:spcPct val="100000"/>
              </a:lnSpc>
              <a:spcAft>
                <a:spcPts val="450"/>
              </a:spcAft>
              <a:buFont typeface="Wingdings" panose="05000000000000000000" pitchFamily="2" charset="2"/>
              <a:buChar char="Ø"/>
            </a:pPr>
            <a:r>
              <a:rPr lang="en-US" altLang="ja-JP" sz="2400" dirty="0"/>
              <a:t>4-point Likert-type scale</a:t>
            </a:r>
          </a:p>
          <a:p>
            <a:pPr>
              <a:lnSpc>
                <a:spcPct val="100000"/>
              </a:lnSpc>
              <a:spcAft>
                <a:spcPts val="450"/>
              </a:spcAft>
              <a:buFont typeface="Wingdings" panose="05000000000000000000" pitchFamily="2" charset="2"/>
              <a:buChar char="Ø"/>
            </a:pPr>
            <a:endParaRPr lang="en-US" altLang="ja-JP" sz="2400" dirty="0"/>
          </a:p>
          <a:p>
            <a:pPr>
              <a:lnSpc>
                <a:spcPct val="100000"/>
              </a:lnSpc>
              <a:spcAft>
                <a:spcPts val="450"/>
              </a:spcAft>
              <a:buFont typeface="Wingdings" panose="05000000000000000000" pitchFamily="2" charset="2"/>
              <a:buChar char="Ø"/>
            </a:pPr>
            <a:endParaRPr lang="en-US" altLang="ja-JP" sz="24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15</a:t>
            </a:fld>
            <a:endParaRPr kumimoji="1" lang="ja-JP" altLang="en-US"/>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626" y="2844591"/>
            <a:ext cx="4709460" cy="2837752"/>
          </a:xfrm>
          <a:prstGeom prst="rect">
            <a:avLst/>
          </a:prstGeom>
        </p:spPr>
      </p:pic>
    </p:spTree>
    <p:extLst>
      <p:ext uri="{BB962C8B-B14F-4D97-AF65-F5344CB8AC3E}">
        <p14:creationId xmlns:p14="http://schemas.microsoft.com/office/powerpoint/2010/main" val="1601091382"/>
      </p:ext>
    </p:extLst>
  </p:cSld>
  <p:clrMapOvr>
    <a:masterClrMapping/>
  </p:clrMapOvr>
  <mc:AlternateContent xmlns:mc="http://schemas.openxmlformats.org/markup-compatibility/2006" xmlns:p14="http://schemas.microsoft.com/office/powerpoint/2010/main">
    <mc:Choice Requires="p14">
      <p:transition spd="slow" p14:dur="2000" advTm="51761"/>
    </mc:Choice>
    <mc:Fallback xmlns="">
      <p:transition spd="slow" advTm="5176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Instruments (Quantitative </a:t>
            </a:r>
            <a:r>
              <a:rPr lang="en-US" altLang="ja-JP" dirty="0" smtClean="0"/>
              <a:t>&amp; Qualitative Data</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16859" y="1928130"/>
            <a:ext cx="8098491" cy="3696382"/>
          </a:xfrm>
        </p:spPr>
        <p:txBody>
          <a:bodyPr>
            <a:normAutofit/>
          </a:bodyPr>
          <a:lstStyle/>
          <a:p>
            <a:pPr>
              <a:lnSpc>
                <a:spcPct val="100000"/>
              </a:lnSpc>
              <a:spcAft>
                <a:spcPts val="450"/>
              </a:spcAft>
              <a:buFont typeface="Wingdings" panose="05000000000000000000" pitchFamily="2" charset="2"/>
              <a:buChar char="Ø"/>
            </a:pPr>
            <a:r>
              <a:rPr lang="en-US" altLang="ja-JP" sz="2400" dirty="0"/>
              <a:t>Model Video Review</a:t>
            </a:r>
          </a:p>
          <a:p>
            <a:pPr>
              <a:lnSpc>
                <a:spcPct val="100000"/>
              </a:lnSpc>
              <a:spcAft>
                <a:spcPts val="450"/>
              </a:spcAft>
              <a:buFont typeface="Wingdings" panose="05000000000000000000" pitchFamily="2" charset="2"/>
              <a:buChar char="Ø"/>
            </a:pPr>
            <a:r>
              <a:rPr lang="en-US" altLang="ja-JP" sz="2400" dirty="0"/>
              <a:t>Student Performance Reflection</a:t>
            </a:r>
          </a:p>
          <a:p>
            <a:pPr>
              <a:lnSpc>
                <a:spcPct val="100000"/>
              </a:lnSpc>
              <a:spcAft>
                <a:spcPts val="450"/>
              </a:spcAft>
              <a:buFont typeface="Wingdings" panose="05000000000000000000" pitchFamily="2" charset="2"/>
              <a:buChar char="Ø"/>
            </a:pPr>
            <a:r>
              <a:rPr lang="en-US" altLang="ja-JP" sz="2400" dirty="0"/>
              <a:t>Video observation reflection</a:t>
            </a:r>
          </a:p>
          <a:p>
            <a:pPr marL="342900" lvl="1" indent="0">
              <a:buNone/>
            </a:pPr>
            <a:endParaRPr kumimoji="1" lang="en-US" altLang="ja-JP"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16</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5805" y="965441"/>
            <a:ext cx="1984039" cy="2776252"/>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8695" y="2023352"/>
            <a:ext cx="1923866" cy="2410117"/>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3227" y="3728437"/>
            <a:ext cx="1928773" cy="2459316"/>
          </a:xfrm>
          <a:prstGeom prst="rect">
            <a:avLst/>
          </a:prstGeom>
        </p:spPr>
      </p:pic>
    </p:spTree>
    <p:extLst>
      <p:ext uri="{BB962C8B-B14F-4D97-AF65-F5344CB8AC3E}">
        <p14:creationId xmlns:p14="http://schemas.microsoft.com/office/powerpoint/2010/main" val="3717690513"/>
      </p:ext>
    </p:extLst>
  </p:cSld>
  <p:clrMapOvr>
    <a:masterClrMapping/>
  </p:clrMapOvr>
  <mc:AlternateContent xmlns:mc="http://schemas.openxmlformats.org/markup-compatibility/2006" xmlns:p14="http://schemas.microsoft.com/office/powerpoint/2010/main">
    <mc:Choice Requires="p14">
      <p:transition spd="slow" p14:dur="2000" advTm="41912"/>
    </mc:Choice>
    <mc:Fallback xmlns="">
      <p:transition spd="slow" advTm="4191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Font typeface="+mj-lt"/>
              <a:buAutoNum type="arabicPeriod"/>
            </a:pPr>
            <a:r>
              <a:rPr lang="en-US" altLang="ja-JP" sz="3300" dirty="0">
                <a:solidFill>
                  <a:schemeClr val="bg1">
                    <a:lumMod val="75000"/>
                  </a:schemeClr>
                </a:solidFill>
              </a:rPr>
              <a:t>Previous studies</a:t>
            </a:r>
          </a:p>
          <a:p>
            <a:pPr marL="385763" indent="-385763">
              <a:buFont typeface="+mj-lt"/>
              <a:buAutoNum type="arabicPeriod"/>
            </a:pPr>
            <a:r>
              <a:rPr lang="en-US" altLang="ja-JP" sz="3300" dirty="0">
                <a:solidFill>
                  <a:schemeClr val="bg1">
                    <a:lumMod val="75000"/>
                  </a:schemeClr>
                </a:solidFill>
              </a:rPr>
              <a:t>Method</a:t>
            </a:r>
          </a:p>
          <a:p>
            <a:pPr marL="385763" indent="-385763">
              <a:buFont typeface="+mj-lt"/>
              <a:buAutoNum type="arabicPeriod"/>
            </a:pPr>
            <a:r>
              <a:rPr lang="en-US" altLang="ja-JP" sz="3300" dirty="0"/>
              <a:t>Results</a:t>
            </a:r>
          </a:p>
          <a:p>
            <a:pPr marL="385763" indent="-385763">
              <a:buFont typeface="+mj-lt"/>
              <a:buAutoNum type="arabicPeriod"/>
            </a:pPr>
            <a:r>
              <a:rPr lang="en-US" altLang="ja-JP" sz="3300" dirty="0">
                <a:solidFill>
                  <a:schemeClr val="bg1">
                    <a:lumMod val="75000"/>
                  </a:schemeClr>
                </a:solidFill>
              </a:rPr>
              <a:t>Discussion</a:t>
            </a:r>
          </a:p>
          <a:p>
            <a:pPr marL="385763" indent="-385763">
              <a:buFont typeface="+mj-lt"/>
              <a:buAutoNum type="arabicPeriod"/>
            </a:pPr>
            <a:r>
              <a:rPr lang="en-US" altLang="ja-JP" sz="3300" dirty="0">
                <a:solidFill>
                  <a:schemeClr val="bg1">
                    <a:lumMod val="75000"/>
                  </a:schemeClr>
                </a:solidFill>
              </a:rPr>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17</a:t>
            </a:fld>
            <a:endParaRPr kumimoji="1" lang="ja-JP" altLang="en-US"/>
          </a:p>
        </p:txBody>
      </p:sp>
    </p:spTree>
    <p:extLst>
      <p:ext uri="{BB962C8B-B14F-4D97-AF65-F5344CB8AC3E}">
        <p14:creationId xmlns:p14="http://schemas.microsoft.com/office/powerpoint/2010/main" val="2628914768"/>
      </p:ext>
    </p:extLst>
  </p:cSld>
  <p:clrMapOvr>
    <a:masterClrMapping/>
  </p:clrMapOvr>
  <mc:AlternateContent xmlns:mc="http://schemas.openxmlformats.org/markup-compatibility/2006" xmlns:p14="http://schemas.microsoft.com/office/powerpoint/2010/main">
    <mc:Choice Requires="p14">
      <p:transition spd="slow" p14:dur="2000" advTm="6377"/>
    </mc:Choice>
    <mc:Fallback xmlns="">
      <p:transition spd="slow" advTm="6377"/>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Data Analysis Scheme</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buFont typeface="Wingdings" panose="05000000000000000000" pitchFamily="2" charset="2"/>
              <a:buChar char="Ø"/>
            </a:pPr>
            <a:r>
              <a:rPr lang="en-US" altLang="ja-JP" dirty="0" smtClean="0"/>
              <a:t>English proficiency group as an independent variable.</a:t>
            </a:r>
          </a:p>
          <a:p>
            <a:pPr>
              <a:buFont typeface="Wingdings" panose="05000000000000000000" pitchFamily="2" charset="2"/>
              <a:buChar char="Ø"/>
            </a:pPr>
            <a:r>
              <a:rPr lang="en-US" altLang="ja-JP" dirty="0" smtClean="0"/>
              <a:t>Repeated measures ANOVA</a:t>
            </a:r>
          </a:p>
          <a:p>
            <a:pPr>
              <a:buFont typeface="Wingdings" panose="05000000000000000000" pitchFamily="2" charset="2"/>
              <a:buChar char="Ø"/>
            </a:pPr>
            <a:r>
              <a:rPr kumimoji="1" lang="en-US" altLang="ja-JP" dirty="0" smtClean="0"/>
              <a:t>Class (Class A vs. Class B) and Proficiency (high vs. low) as between-participants factors.</a:t>
            </a:r>
          </a:p>
          <a:p>
            <a:pPr>
              <a:buFont typeface="Wingdings" panose="05000000000000000000" pitchFamily="2" charset="2"/>
              <a:buChar char="Ø"/>
            </a:pPr>
            <a:r>
              <a:rPr lang="en-US" altLang="ja-JP" dirty="0" smtClean="0"/>
              <a:t>Time of presentation (first vs. second vs. third) as a within-participant factor.</a:t>
            </a:r>
            <a:endParaRPr kumimoji="1" lang="en-US" altLang="ja-JP" dirty="0" smtClean="0"/>
          </a:p>
          <a:p>
            <a:pPr>
              <a:buFont typeface="Wingdings" panose="05000000000000000000" pitchFamily="2" charset="2"/>
              <a:buChar char="Ø"/>
            </a:pPr>
            <a:r>
              <a:rPr lang="en-US" altLang="ja-JP" dirty="0" smtClean="0"/>
              <a:t>3 subscales were used: voice control, body language, effectiveness</a:t>
            </a:r>
          </a:p>
          <a:p>
            <a:pPr>
              <a:buFont typeface="Wingdings" panose="05000000000000000000" pitchFamily="2" charset="2"/>
              <a:buChar char="Ø"/>
            </a:pPr>
            <a:r>
              <a:rPr lang="en-US" altLang="ja-JP" dirty="0" smtClean="0"/>
              <a:t>IBM SPSS 22.0  was used. </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18</a:t>
            </a:fld>
            <a:endParaRPr kumimoji="1" lang="ja-JP" altLang="en-US"/>
          </a:p>
        </p:txBody>
      </p:sp>
      <p:pic>
        <p:nvPicPr>
          <p:cNvPr id="7" name="図 6"/>
          <p:cNvPicPr>
            <a:picLocks noChangeAspect="1"/>
          </p:cNvPicPr>
          <p:nvPr/>
        </p:nvPicPr>
        <p:blipFill>
          <a:blip r:embed="rId3"/>
          <a:stretch>
            <a:fillRect/>
          </a:stretch>
        </p:blipFill>
        <p:spPr>
          <a:xfrm>
            <a:off x="6033399" y="609486"/>
            <a:ext cx="2196201" cy="765781"/>
          </a:xfrm>
          <a:prstGeom prst="rect">
            <a:avLst/>
          </a:prstGeom>
        </p:spPr>
      </p:pic>
    </p:spTree>
    <p:extLst>
      <p:ext uri="{BB962C8B-B14F-4D97-AF65-F5344CB8AC3E}">
        <p14:creationId xmlns:p14="http://schemas.microsoft.com/office/powerpoint/2010/main" val="3857264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ANOVA </a:t>
            </a:r>
            <a:endParaRPr kumimoji="1" lang="ja-JP" altLang="en-US" dirty="0"/>
          </a:p>
        </p:txBody>
      </p:sp>
      <p:pic>
        <p:nvPicPr>
          <p:cNvPr id="10" name="コンテンツ プレースホルダー 9"/>
          <p:cNvPicPr>
            <a:picLocks noGrp="1" noChangeAspect="1"/>
          </p:cNvPicPr>
          <p:nvPr>
            <p:ph idx="1"/>
          </p:nvPr>
        </p:nvPicPr>
        <p:blipFill>
          <a:blip r:embed="rId3"/>
          <a:stretch>
            <a:fillRect/>
          </a:stretch>
        </p:blipFill>
        <p:spPr>
          <a:xfrm>
            <a:off x="318410" y="2237198"/>
            <a:ext cx="8490856" cy="3153277"/>
          </a:xfrm>
          <a:prstGeom prst="rect">
            <a:avLst/>
          </a:prstGeom>
        </p:spPr>
      </p:pic>
      <p:sp>
        <p:nvSpPr>
          <p:cNvPr id="3" name="スライド番号プレースホルダー 2"/>
          <p:cNvSpPr>
            <a:spLocks noGrp="1"/>
          </p:cNvSpPr>
          <p:nvPr>
            <p:ph type="sldNum" sz="quarter" idx="12"/>
          </p:nvPr>
        </p:nvSpPr>
        <p:spPr/>
        <p:txBody>
          <a:bodyPr/>
          <a:lstStyle/>
          <a:p>
            <a:fld id="{D4FCE5FB-37B7-496D-8588-0C09382F5509}" type="slidenum">
              <a:rPr kumimoji="1" lang="ja-JP" altLang="en-US" smtClean="0"/>
              <a:t>19</a:t>
            </a:fld>
            <a:endParaRPr kumimoji="1" lang="ja-JP" altLang="en-US"/>
          </a:p>
        </p:txBody>
      </p:sp>
    </p:spTree>
    <p:extLst>
      <p:ext uri="{BB962C8B-B14F-4D97-AF65-F5344CB8AC3E}">
        <p14:creationId xmlns:p14="http://schemas.microsoft.com/office/powerpoint/2010/main" val="451356857"/>
      </p:ext>
    </p:extLst>
  </p:cSld>
  <p:clrMapOvr>
    <a:masterClrMapping/>
  </p:clrMapOvr>
  <mc:AlternateContent xmlns:mc="http://schemas.openxmlformats.org/markup-compatibility/2006" xmlns:p14="http://schemas.microsoft.com/office/powerpoint/2010/main">
    <mc:Choice Requires="p14">
      <p:transition spd="slow" p14:dur="2000" advTm="96234"/>
    </mc:Choice>
    <mc:Fallback xmlns="">
      <p:transition spd="slow" advTm="9623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Font typeface="+mj-lt"/>
              <a:buAutoNum type="arabicPeriod"/>
            </a:pPr>
            <a:r>
              <a:rPr lang="en-US" altLang="ja-JP" sz="3300" dirty="0"/>
              <a:t>Previous studies</a:t>
            </a:r>
          </a:p>
          <a:p>
            <a:pPr marL="385763" indent="-385763">
              <a:buFont typeface="+mj-lt"/>
              <a:buAutoNum type="arabicPeriod"/>
            </a:pPr>
            <a:r>
              <a:rPr lang="en-US" altLang="ja-JP" sz="3300" dirty="0"/>
              <a:t>Method</a:t>
            </a:r>
          </a:p>
          <a:p>
            <a:pPr marL="385763" indent="-385763">
              <a:buFont typeface="+mj-lt"/>
              <a:buAutoNum type="arabicPeriod"/>
            </a:pPr>
            <a:r>
              <a:rPr lang="en-US" altLang="ja-JP" sz="3300" dirty="0"/>
              <a:t>Results</a:t>
            </a:r>
          </a:p>
          <a:p>
            <a:pPr marL="385763" indent="-385763">
              <a:buFont typeface="+mj-lt"/>
              <a:buAutoNum type="arabicPeriod"/>
            </a:pPr>
            <a:r>
              <a:rPr lang="en-US" altLang="ja-JP" sz="3300" dirty="0"/>
              <a:t>Discussion</a:t>
            </a:r>
          </a:p>
          <a:p>
            <a:pPr marL="385763" indent="-385763">
              <a:buFont typeface="+mj-lt"/>
              <a:buAutoNum type="arabicPeriod"/>
            </a:pPr>
            <a:r>
              <a:rPr lang="en-US" altLang="ja-JP" sz="3300" dirty="0"/>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a:t>
            </a:fld>
            <a:endParaRPr kumimoji="1" lang="ja-JP" altLang="en-US"/>
          </a:p>
        </p:txBody>
      </p:sp>
    </p:spTree>
    <p:extLst>
      <p:ext uri="{BB962C8B-B14F-4D97-AF65-F5344CB8AC3E}">
        <p14:creationId xmlns:p14="http://schemas.microsoft.com/office/powerpoint/2010/main" val="4152451699"/>
      </p:ext>
    </p:extLst>
  </p:cSld>
  <p:clrMapOvr>
    <a:masterClrMapping/>
  </p:clrMapOvr>
  <mc:AlternateContent xmlns:mc="http://schemas.openxmlformats.org/markup-compatibility/2006" xmlns:p14="http://schemas.microsoft.com/office/powerpoint/2010/main">
    <mc:Choice Requires="p14">
      <p:transition spd="slow" p14:dur="2000" advTm="17232"/>
    </mc:Choice>
    <mc:Fallback xmlns="">
      <p:transition spd="slow" advTm="1723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619" y="639244"/>
            <a:ext cx="9092381" cy="1340773"/>
          </a:xfrm>
        </p:spPr>
        <p:txBody>
          <a:bodyPr>
            <a:normAutofit/>
          </a:bodyPr>
          <a:lstStyle/>
          <a:p>
            <a:r>
              <a:rPr kumimoji="1" lang="en-US" altLang="ja-JP" dirty="0" smtClean="0"/>
              <a:t>Overall Peer-Evaluation as a </a:t>
            </a:r>
            <a:r>
              <a:rPr lang="en-US" altLang="ja-JP" dirty="0"/>
              <a:t>F</a:t>
            </a:r>
            <a:r>
              <a:rPr lang="en-US" altLang="ja-JP" dirty="0" smtClean="0"/>
              <a:t>unction of Time &amp; Class</a:t>
            </a:r>
            <a:endParaRPr kumimoji="1" lang="ja-JP" altLang="en-US" dirty="0"/>
          </a:p>
        </p:txBody>
      </p:sp>
      <p:pic>
        <p:nvPicPr>
          <p:cNvPr id="4" name="コンテンツ プレースホルダー 3"/>
          <p:cNvPicPr>
            <a:picLocks noGrp="1" noChangeAspect="1"/>
          </p:cNvPicPr>
          <p:nvPr>
            <p:ph idx="1"/>
          </p:nvPr>
        </p:nvPicPr>
        <p:blipFill>
          <a:blip r:embed="rId3"/>
          <a:stretch>
            <a:fillRect/>
          </a:stretch>
        </p:blipFill>
        <p:spPr>
          <a:xfrm>
            <a:off x="1502923" y="2109470"/>
            <a:ext cx="6288932" cy="3664905"/>
          </a:xfrm>
          <a:prstGeom prst="rect">
            <a:avLst/>
          </a:prstGeom>
        </p:spPr>
      </p:pic>
      <p:sp>
        <p:nvSpPr>
          <p:cNvPr id="3" name="スライド番号プレースホルダー 2"/>
          <p:cNvSpPr>
            <a:spLocks noGrp="1"/>
          </p:cNvSpPr>
          <p:nvPr>
            <p:ph type="sldNum" sz="quarter" idx="12"/>
          </p:nvPr>
        </p:nvSpPr>
        <p:spPr/>
        <p:txBody>
          <a:bodyPr/>
          <a:lstStyle/>
          <a:p>
            <a:fld id="{D4FCE5FB-37B7-496D-8588-0C09382F5509}" type="slidenum">
              <a:rPr kumimoji="1" lang="ja-JP" altLang="en-US" smtClean="0"/>
              <a:t>20</a:t>
            </a:fld>
            <a:endParaRPr kumimoji="1" lang="ja-JP" altLang="en-US"/>
          </a:p>
        </p:txBody>
      </p:sp>
      <p:sp>
        <p:nvSpPr>
          <p:cNvPr id="5" name="大かっこ 4"/>
          <p:cNvSpPr/>
          <p:nvPr/>
        </p:nvSpPr>
        <p:spPr>
          <a:xfrm>
            <a:off x="6811391" y="2828422"/>
            <a:ext cx="34289" cy="255182"/>
          </a:xfrm>
          <a:prstGeom prst="bracketPair">
            <a:avLst/>
          </a:prstGeom>
          <a:solidFill>
            <a:srgbClr val="FF0000"/>
          </a:solidFill>
        </p:spPr>
        <p:style>
          <a:lnRef idx="1">
            <a:schemeClr val="accent2"/>
          </a:lnRef>
          <a:fillRef idx="0">
            <a:schemeClr val="accent2"/>
          </a:fillRef>
          <a:effectRef idx="0">
            <a:schemeClr val="accent2"/>
          </a:effectRef>
          <a:fontRef idx="minor">
            <a:schemeClr val="tx1"/>
          </a:fontRef>
        </p:style>
        <p:txBody>
          <a:bodyPr rtlCol="0" anchor="ctr"/>
          <a:lstStyle/>
          <a:p>
            <a:pPr algn="ctr"/>
            <a:endParaRPr lang="ja-JP" altLang="en-US" sz="1350"/>
          </a:p>
        </p:txBody>
      </p:sp>
      <p:cxnSp>
        <p:nvCxnSpPr>
          <p:cNvPr id="7" name="直線矢印コネクタ 6"/>
          <p:cNvCxnSpPr/>
          <p:nvPr/>
        </p:nvCxnSpPr>
        <p:spPr>
          <a:xfrm flipV="1">
            <a:off x="3785880" y="3107955"/>
            <a:ext cx="2390731" cy="2711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V="1">
            <a:off x="5361708" y="2751952"/>
            <a:ext cx="814903" cy="7647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647390" y="3243519"/>
            <a:ext cx="749596" cy="300082"/>
          </a:xfrm>
          <a:prstGeom prst="rect">
            <a:avLst/>
          </a:prstGeom>
          <a:noFill/>
        </p:spPr>
        <p:txBody>
          <a:bodyPr wrap="square" rtlCol="0">
            <a:spAutoFit/>
          </a:bodyPr>
          <a:lstStyle/>
          <a:p>
            <a:r>
              <a:rPr lang="en-US" altLang="ja-JP" sz="1350" dirty="0">
                <a:solidFill>
                  <a:srgbClr val="FF0000"/>
                </a:solidFill>
              </a:rPr>
              <a:t>Class B</a:t>
            </a:r>
            <a:endParaRPr lang="ja-JP" altLang="en-US" sz="1350" dirty="0">
              <a:solidFill>
                <a:srgbClr val="FF0000"/>
              </a:solidFill>
            </a:endParaRPr>
          </a:p>
        </p:txBody>
      </p:sp>
      <p:sp>
        <p:nvSpPr>
          <p:cNvPr id="16" name="テキスト ボックス 15"/>
          <p:cNvSpPr txBox="1"/>
          <p:nvPr/>
        </p:nvSpPr>
        <p:spPr>
          <a:xfrm>
            <a:off x="5449977" y="2548855"/>
            <a:ext cx="685801" cy="507831"/>
          </a:xfrm>
          <a:prstGeom prst="rect">
            <a:avLst/>
          </a:prstGeom>
          <a:noFill/>
        </p:spPr>
        <p:txBody>
          <a:bodyPr wrap="square" rtlCol="0">
            <a:spAutoFit/>
          </a:bodyPr>
          <a:lstStyle/>
          <a:p>
            <a:r>
              <a:rPr lang="en-US" altLang="ja-JP" sz="1350" dirty="0">
                <a:solidFill>
                  <a:srgbClr val="FF0000"/>
                </a:solidFill>
              </a:rPr>
              <a:t>Class B</a:t>
            </a:r>
          </a:p>
          <a:p>
            <a:endParaRPr lang="ja-JP" altLang="en-US" sz="1350" dirty="0"/>
          </a:p>
        </p:txBody>
      </p:sp>
    </p:spTree>
    <p:extLst>
      <p:ext uri="{BB962C8B-B14F-4D97-AF65-F5344CB8AC3E}">
        <p14:creationId xmlns:p14="http://schemas.microsoft.com/office/powerpoint/2010/main" val="1978247376"/>
      </p:ext>
    </p:extLst>
  </p:cSld>
  <p:clrMapOvr>
    <a:masterClrMapping/>
  </p:clrMapOvr>
  <mc:AlternateContent xmlns:mc="http://schemas.openxmlformats.org/markup-compatibility/2006" xmlns:p14="http://schemas.microsoft.com/office/powerpoint/2010/main">
    <mc:Choice Requires="p14">
      <p:transition spd="slow" p14:dur="2000" advTm="57065"/>
    </mc:Choice>
    <mc:Fallback xmlns="">
      <p:transition spd="slow" advTm="57065"/>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Text Mining </a:t>
            </a:r>
            <a:r>
              <a:rPr lang="en-US" altLang="ja-JP" dirty="0" smtClean="0"/>
              <a:t>&amp; Content </a:t>
            </a:r>
            <a:r>
              <a:rPr kumimoji="1" lang="en-US" altLang="ja-JP" dirty="0" smtClean="0"/>
              <a:t>Analyses</a:t>
            </a:r>
            <a:endParaRPr kumimoji="1" lang="ja-JP" altLang="en-US" dirty="0"/>
          </a:p>
        </p:txBody>
      </p:sp>
      <p:sp>
        <p:nvSpPr>
          <p:cNvPr id="3" name="コンテンツ プレースホルダー 2"/>
          <p:cNvSpPr>
            <a:spLocks noGrp="1"/>
          </p:cNvSpPr>
          <p:nvPr>
            <p:ph idx="1"/>
          </p:nvPr>
        </p:nvSpPr>
        <p:spPr/>
        <p:txBody>
          <a:bodyPr/>
          <a:lstStyle/>
          <a:p>
            <a:pPr>
              <a:buFont typeface="Wingdings" panose="05000000000000000000" pitchFamily="2" charset="2"/>
              <a:buChar char="Ø"/>
            </a:pPr>
            <a:r>
              <a:rPr lang="en-US" altLang="ja-JP" sz="2400" dirty="0"/>
              <a:t>Text Mining Studio 5.1 by NTT Data Mathematical Systems Inc. was used.</a:t>
            </a:r>
          </a:p>
          <a:p>
            <a:pPr>
              <a:buFont typeface="Wingdings" panose="05000000000000000000" pitchFamily="2" charset="2"/>
              <a:buChar char="Ø"/>
            </a:pPr>
            <a:r>
              <a:rPr lang="en-US" altLang="ja-JP" sz="2400" dirty="0"/>
              <a:t>The two classes were compared.</a:t>
            </a:r>
          </a:p>
          <a:p>
            <a:pPr>
              <a:buFont typeface="Wingdings" panose="05000000000000000000" pitchFamily="2" charset="2"/>
              <a:buChar char="Ø"/>
            </a:pPr>
            <a:r>
              <a:rPr lang="en-US" altLang="ja-JP" sz="2400" dirty="0"/>
              <a:t>Student performance &amp; video observation reflections were analyzed.</a:t>
            </a:r>
          </a:p>
          <a:p>
            <a:pPr>
              <a:buFont typeface="Wingdings" panose="05000000000000000000" pitchFamily="2" charset="2"/>
              <a:buChar char="Ø"/>
            </a:pPr>
            <a:r>
              <a:rPr lang="en-US" altLang="ja-JP" sz="2400" dirty="0"/>
              <a:t>Word frequency analysis </a:t>
            </a:r>
          </a:p>
          <a:p>
            <a:pPr>
              <a:buFont typeface="Wingdings" panose="05000000000000000000" pitchFamily="2" charset="2"/>
              <a:buChar char="Ø"/>
            </a:pPr>
            <a:endParaRPr lang="en-US" altLang="ja-JP" dirty="0" smtClean="0"/>
          </a:p>
          <a:p>
            <a:pPr>
              <a:buFont typeface="Wingdings" panose="05000000000000000000" pitchFamily="2" charset="2"/>
              <a:buChar char="Ø"/>
            </a:pPr>
            <a:endParaRPr lang="en-US" altLang="ja-JP"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21</a:t>
            </a:fld>
            <a:endParaRPr kumimoji="1" lang="ja-JP" altLang="en-US"/>
          </a:p>
        </p:txBody>
      </p:sp>
      <p:pic>
        <p:nvPicPr>
          <p:cNvPr id="5" name="図 4"/>
          <p:cNvPicPr>
            <a:picLocks noChangeAspect="1"/>
          </p:cNvPicPr>
          <p:nvPr/>
        </p:nvPicPr>
        <p:blipFill>
          <a:blip r:embed="rId3"/>
          <a:stretch>
            <a:fillRect/>
          </a:stretch>
        </p:blipFill>
        <p:spPr>
          <a:xfrm>
            <a:off x="2029020" y="5022644"/>
            <a:ext cx="5085960" cy="829342"/>
          </a:xfrm>
          <a:prstGeom prst="rect">
            <a:avLst/>
          </a:prstGeom>
        </p:spPr>
      </p:pic>
    </p:spTree>
    <p:extLst>
      <p:ext uri="{BB962C8B-B14F-4D97-AF65-F5344CB8AC3E}">
        <p14:creationId xmlns:p14="http://schemas.microsoft.com/office/powerpoint/2010/main" val="396367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414" y="555171"/>
            <a:ext cx="8833169" cy="1290907"/>
          </a:xfrm>
        </p:spPr>
        <p:txBody>
          <a:bodyPr/>
          <a:lstStyle/>
          <a:p>
            <a:pPr algn="ctr"/>
            <a:r>
              <a:rPr kumimoji="1" lang="en-US" altLang="ja-JP" dirty="0" smtClean="0"/>
              <a:t>Student Performance Reflection</a:t>
            </a:r>
            <a:endParaRPr kumimoji="1" lang="ja-JP" altLang="en-US" dirty="0"/>
          </a:p>
        </p:txBody>
      </p:sp>
      <p:pic>
        <p:nvPicPr>
          <p:cNvPr id="8" name="コンテンツ プレースホルダー 7"/>
          <p:cNvPicPr>
            <a:picLocks noGrp="1" noChangeAspect="1"/>
          </p:cNvPicPr>
          <p:nvPr>
            <p:ph idx="1"/>
          </p:nvPr>
        </p:nvPicPr>
        <p:blipFill>
          <a:blip r:embed="rId3"/>
          <a:stretch>
            <a:fillRect/>
          </a:stretch>
        </p:blipFill>
        <p:spPr>
          <a:xfrm>
            <a:off x="1020726" y="1574948"/>
            <a:ext cx="7071128" cy="4250199"/>
          </a:xfrm>
          <a:prstGeom prst="rect">
            <a:avLst/>
          </a:prstGeom>
        </p:spPr>
      </p:pic>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22</a:t>
            </a:fld>
            <a:endParaRPr kumimoji="1" lang="ja-JP" altLang="en-US"/>
          </a:p>
        </p:txBody>
      </p:sp>
    </p:spTree>
    <p:extLst>
      <p:ext uri="{BB962C8B-B14F-4D97-AF65-F5344CB8AC3E}">
        <p14:creationId xmlns:p14="http://schemas.microsoft.com/office/powerpoint/2010/main" val="115745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0343" y="816429"/>
            <a:ext cx="7732099" cy="1235880"/>
          </a:xfrm>
        </p:spPr>
        <p:txBody>
          <a:bodyPr>
            <a:normAutofit fontScale="90000"/>
          </a:bodyPr>
          <a:lstStyle/>
          <a:p>
            <a:r>
              <a:rPr lang="en-US" altLang="ja-JP" dirty="0" smtClean="0"/>
              <a:t>2nd Presentation Performance Reflection</a:t>
            </a:r>
            <a:endParaRPr kumimoji="1" lang="ja-JP" altLang="en-US" dirty="0"/>
          </a:p>
        </p:txBody>
      </p:sp>
      <p:sp>
        <p:nvSpPr>
          <p:cNvPr id="3" name="コンテンツ プレースホルダー 2"/>
          <p:cNvSpPr>
            <a:spLocks noGrp="1"/>
          </p:cNvSpPr>
          <p:nvPr>
            <p:ph idx="1"/>
          </p:nvPr>
        </p:nvSpPr>
        <p:spPr>
          <a:xfrm>
            <a:off x="751114" y="2125267"/>
            <a:ext cx="7184572" cy="3773090"/>
          </a:xfrm>
        </p:spPr>
        <p:txBody>
          <a:bodyPr>
            <a:normAutofit/>
          </a:bodyPr>
          <a:lstStyle/>
          <a:p>
            <a:pPr lvl="1">
              <a:buFont typeface="Wingdings" panose="05000000000000000000" pitchFamily="2" charset="2"/>
              <a:buChar char="Ø"/>
            </a:pPr>
            <a:r>
              <a:rPr lang="en-US" altLang="ja-JP" sz="2100" dirty="0"/>
              <a:t>Class A</a:t>
            </a:r>
          </a:p>
          <a:p>
            <a:pPr lvl="2"/>
            <a:r>
              <a:rPr lang="en-US" altLang="ja-JP" sz="2100" dirty="0"/>
              <a:t>“What I had learned from the (successful) model videos was to make an oral presentation with a smile.”</a:t>
            </a:r>
          </a:p>
          <a:p>
            <a:pPr lvl="1">
              <a:buFont typeface="Wingdings" panose="05000000000000000000" pitchFamily="2" charset="2"/>
              <a:buChar char="Ø"/>
            </a:pPr>
            <a:r>
              <a:rPr lang="en-US" altLang="ja-JP" sz="2100" dirty="0"/>
              <a:t>Class B</a:t>
            </a:r>
          </a:p>
          <a:p>
            <a:pPr lvl="2"/>
            <a:r>
              <a:rPr lang="en-US" altLang="ja-JP" sz="2100" dirty="0"/>
              <a:t>“From watching the (average) model video presentations, I learned that posture and eye contact were also the important factors to make the presentation impressive. Therefore, I practiced for my presentation, focusing on these aspects in addition to speaking volume.”</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23</a:t>
            </a:fld>
            <a:endParaRPr kumimoji="1" lang="ja-JP" altLang="en-US"/>
          </a:p>
        </p:txBody>
      </p:sp>
    </p:spTree>
    <p:extLst>
      <p:ext uri="{BB962C8B-B14F-4D97-AF65-F5344CB8AC3E}">
        <p14:creationId xmlns:p14="http://schemas.microsoft.com/office/powerpoint/2010/main" val="2858359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3385" y="924005"/>
            <a:ext cx="7886700" cy="1325563"/>
          </a:xfrm>
        </p:spPr>
        <p:txBody>
          <a:bodyPr/>
          <a:lstStyle/>
          <a:p>
            <a:r>
              <a:rPr lang="en-US" altLang="ja-JP" dirty="0" smtClean="0"/>
              <a:t>3rd Presentation Performance Reflection</a:t>
            </a:r>
            <a:endParaRPr kumimoji="1" lang="ja-JP" altLang="en-US" dirty="0"/>
          </a:p>
        </p:txBody>
      </p:sp>
      <p:sp>
        <p:nvSpPr>
          <p:cNvPr id="3" name="コンテンツ プレースホルダー 2"/>
          <p:cNvSpPr>
            <a:spLocks noGrp="1"/>
          </p:cNvSpPr>
          <p:nvPr>
            <p:ph idx="1"/>
          </p:nvPr>
        </p:nvSpPr>
        <p:spPr>
          <a:xfrm>
            <a:off x="628650" y="2514599"/>
            <a:ext cx="7405007" cy="3311691"/>
          </a:xfrm>
        </p:spPr>
        <p:txBody>
          <a:bodyPr>
            <a:normAutofit/>
          </a:bodyPr>
          <a:lstStyle/>
          <a:p>
            <a:pPr lvl="1">
              <a:buFont typeface="Wingdings" panose="05000000000000000000" pitchFamily="2" charset="2"/>
              <a:buChar char="Ø"/>
            </a:pPr>
            <a:r>
              <a:rPr lang="en-US" altLang="ja-JP" sz="2100" dirty="0"/>
              <a:t>Class A</a:t>
            </a:r>
          </a:p>
          <a:p>
            <a:pPr lvl="2"/>
            <a:r>
              <a:rPr lang="en-US" altLang="ja-JP" sz="2100" dirty="0"/>
              <a:t>“Although I paid attention to eye contact, I became lost when I didn’t know what to say.  I could only look up the ceiling.”</a:t>
            </a:r>
            <a:endParaRPr lang="ja-JP" altLang="en-US" sz="2100" dirty="0"/>
          </a:p>
          <a:p>
            <a:pPr lvl="1">
              <a:buFont typeface="Wingdings" panose="05000000000000000000" pitchFamily="2" charset="2"/>
              <a:buChar char="Ø"/>
            </a:pPr>
            <a:r>
              <a:rPr lang="en-US" altLang="ja-JP" sz="2100" dirty="0"/>
              <a:t>Class B</a:t>
            </a:r>
          </a:p>
          <a:p>
            <a:pPr lvl="2"/>
            <a:r>
              <a:rPr lang="en-US" altLang="ja-JP" sz="2100" dirty="0"/>
              <a:t>“After watching the successful model videos, I worked hard to make my pronunciation better. At the presentation, I spoke as if I had been a native speaker of English.”</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24</a:t>
            </a:fld>
            <a:endParaRPr kumimoji="1" lang="ja-JP" altLang="en-US"/>
          </a:p>
        </p:txBody>
      </p:sp>
    </p:spTree>
    <p:extLst>
      <p:ext uri="{BB962C8B-B14F-4D97-AF65-F5344CB8AC3E}">
        <p14:creationId xmlns:p14="http://schemas.microsoft.com/office/powerpoint/2010/main" val="3738028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857251"/>
            <a:ext cx="7886700" cy="994172"/>
          </a:xfrm>
        </p:spPr>
        <p:txBody>
          <a:bodyPr/>
          <a:lstStyle/>
          <a:p>
            <a:pPr algn="ctr"/>
            <a:r>
              <a:rPr lang="en-US" altLang="ja-JP" dirty="0"/>
              <a:t>V</a:t>
            </a:r>
            <a:r>
              <a:rPr kumimoji="1" lang="en-US" altLang="ja-JP" dirty="0" smtClean="0"/>
              <a:t>ideo Observation </a:t>
            </a:r>
            <a:r>
              <a:rPr lang="en-US" altLang="ja-JP" dirty="0"/>
              <a:t>R</a:t>
            </a:r>
            <a:r>
              <a:rPr kumimoji="1" lang="en-US" altLang="ja-JP" dirty="0" smtClean="0"/>
              <a:t>eflection</a:t>
            </a:r>
            <a:endParaRPr kumimoji="1" lang="ja-JP" altLang="en-US" dirty="0"/>
          </a:p>
        </p:txBody>
      </p:sp>
      <p:pic>
        <p:nvPicPr>
          <p:cNvPr id="5" name="コンテンツ プレースホルダー 4"/>
          <p:cNvPicPr>
            <a:picLocks noGrp="1" noChangeAspect="1"/>
          </p:cNvPicPr>
          <p:nvPr>
            <p:ph idx="1"/>
          </p:nvPr>
        </p:nvPicPr>
        <p:blipFill>
          <a:blip r:embed="rId3"/>
          <a:stretch>
            <a:fillRect/>
          </a:stretch>
        </p:blipFill>
        <p:spPr>
          <a:xfrm>
            <a:off x="1140255" y="1851423"/>
            <a:ext cx="6958716" cy="4182633"/>
          </a:xfrm>
          <a:prstGeom prst="rect">
            <a:avLst/>
          </a:prstGeom>
        </p:spPr>
      </p:pic>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25</a:t>
            </a:fld>
            <a:endParaRPr kumimoji="1" lang="ja-JP" altLang="en-US"/>
          </a:p>
        </p:txBody>
      </p:sp>
    </p:spTree>
    <p:extLst>
      <p:ext uri="{BB962C8B-B14F-4D97-AF65-F5344CB8AC3E}">
        <p14:creationId xmlns:p14="http://schemas.microsoft.com/office/powerpoint/2010/main" val="117135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5028" y="620486"/>
            <a:ext cx="7470321" cy="1289389"/>
          </a:xfrm>
        </p:spPr>
        <p:txBody>
          <a:bodyPr>
            <a:normAutofit fontScale="90000"/>
          </a:bodyPr>
          <a:lstStyle/>
          <a:p>
            <a:r>
              <a:rPr lang="en-US" altLang="ja-JP" dirty="0"/>
              <a:t>V</a:t>
            </a:r>
            <a:r>
              <a:rPr lang="en-US" altLang="ja-JP" dirty="0" smtClean="0"/>
              <a:t>ideo </a:t>
            </a:r>
            <a:r>
              <a:rPr lang="en-US" altLang="ja-JP" dirty="0"/>
              <a:t>O</a:t>
            </a:r>
            <a:r>
              <a:rPr lang="en-US" altLang="ja-JP" dirty="0" smtClean="0"/>
              <a:t>bservation </a:t>
            </a:r>
            <a:r>
              <a:rPr lang="en-US" altLang="ja-JP" dirty="0"/>
              <a:t>R</a:t>
            </a:r>
            <a:r>
              <a:rPr lang="en-US" altLang="ja-JP" dirty="0" smtClean="0"/>
              <a:t>eflection (cont’d)</a:t>
            </a:r>
            <a:endParaRPr kumimoji="1" lang="ja-JP" altLang="en-US" dirty="0"/>
          </a:p>
        </p:txBody>
      </p:sp>
      <p:sp>
        <p:nvSpPr>
          <p:cNvPr id="3" name="コンテンツ プレースホルダー 2"/>
          <p:cNvSpPr>
            <a:spLocks noGrp="1"/>
          </p:cNvSpPr>
          <p:nvPr>
            <p:ph idx="1"/>
          </p:nvPr>
        </p:nvSpPr>
        <p:spPr>
          <a:xfrm>
            <a:off x="628651" y="1909875"/>
            <a:ext cx="7307036" cy="3707154"/>
          </a:xfrm>
        </p:spPr>
        <p:txBody>
          <a:bodyPr>
            <a:noAutofit/>
          </a:bodyPr>
          <a:lstStyle/>
          <a:p>
            <a:pPr lvl="1">
              <a:buFont typeface="Wingdings" panose="05000000000000000000" pitchFamily="2" charset="2"/>
              <a:buChar char="Ø"/>
            </a:pPr>
            <a:r>
              <a:rPr lang="en-US" altLang="ja-JP" sz="2400" dirty="0"/>
              <a:t>Class A</a:t>
            </a:r>
          </a:p>
          <a:p>
            <a:pPr lvl="2">
              <a:lnSpc>
                <a:spcPct val="150000"/>
              </a:lnSpc>
            </a:pPr>
            <a:r>
              <a:rPr lang="en-US" altLang="ja-JP" sz="2100" dirty="0"/>
              <a:t>“Since there was something I wanted to imitate in the first model videos, I focused on it when practicing my presentation. The first model video presentations were very effective... For the second model videos, I could observe what I needed to improve and keep to practice for my oral presentation, paying attention to it.” </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26</a:t>
            </a:fld>
            <a:endParaRPr kumimoji="1" lang="ja-JP" altLang="en-US"/>
          </a:p>
        </p:txBody>
      </p:sp>
    </p:spTree>
    <p:extLst>
      <p:ext uri="{BB962C8B-B14F-4D97-AF65-F5344CB8AC3E}">
        <p14:creationId xmlns:p14="http://schemas.microsoft.com/office/powerpoint/2010/main" val="2877811474"/>
      </p:ext>
    </p:extLst>
  </p:cSld>
  <p:clrMapOvr>
    <a:masterClrMapping/>
  </p:clrMapOvr>
  <mc:AlternateContent xmlns:mc="http://schemas.openxmlformats.org/markup-compatibility/2006" xmlns:p14="http://schemas.microsoft.com/office/powerpoint/2010/main">
    <mc:Choice Requires="p14">
      <p:transition spd="slow" p14:dur="2000" advTm="78042"/>
    </mc:Choice>
    <mc:Fallback xmlns="">
      <p:transition spd="slow" advTm="78042"/>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799704"/>
            <a:ext cx="7600950" cy="1325563"/>
          </a:xfrm>
        </p:spPr>
        <p:txBody>
          <a:bodyPr/>
          <a:lstStyle/>
          <a:p>
            <a:r>
              <a:rPr lang="en-US" altLang="ja-JP" dirty="0" smtClean="0"/>
              <a:t>Video </a:t>
            </a:r>
            <a:r>
              <a:rPr lang="en-US" altLang="ja-JP" dirty="0"/>
              <a:t>O</a:t>
            </a:r>
            <a:r>
              <a:rPr lang="en-US" altLang="ja-JP" dirty="0" smtClean="0"/>
              <a:t>bservation Reflection (cont’d)</a:t>
            </a:r>
            <a:endParaRPr kumimoji="1" lang="ja-JP" altLang="en-US" dirty="0"/>
          </a:p>
        </p:txBody>
      </p:sp>
      <p:sp>
        <p:nvSpPr>
          <p:cNvPr id="3" name="コンテンツ プレースホルダー 2"/>
          <p:cNvSpPr>
            <a:spLocks noGrp="1"/>
          </p:cNvSpPr>
          <p:nvPr>
            <p:ph idx="1"/>
          </p:nvPr>
        </p:nvSpPr>
        <p:spPr>
          <a:xfrm>
            <a:off x="379378" y="2452019"/>
            <a:ext cx="8135972" cy="3037953"/>
          </a:xfrm>
        </p:spPr>
        <p:txBody>
          <a:bodyPr/>
          <a:lstStyle/>
          <a:p>
            <a:pPr lvl="1">
              <a:buFont typeface="Wingdings" panose="05000000000000000000" pitchFamily="2" charset="2"/>
              <a:buChar char="Ø"/>
            </a:pPr>
            <a:r>
              <a:rPr lang="en-US" altLang="ja-JP" sz="2400" dirty="0"/>
              <a:t>Class B</a:t>
            </a:r>
          </a:p>
          <a:p>
            <a:pPr lvl="2">
              <a:lnSpc>
                <a:spcPct val="150000"/>
              </a:lnSpc>
            </a:pPr>
            <a:r>
              <a:rPr lang="en-US" altLang="ja-JP" sz="2100" dirty="0"/>
              <a:t>“It was very good because I observed the video as a model when I felt I was missing something but I didn’t know how to improve it.  In addition, I found a difference of my own presentations before and after model video observations.”</a:t>
            </a:r>
            <a:endParaRPr lang="ja-JP" altLang="en-US" sz="21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27</a:t>
            </a:fld>
            <a:endParaRPr kumimoji="1" lang="ja-JP" altLang="en-US"/>
          </a:p>
        </p:txBody>
      </p:sp>
    </p:spTree>
    <p:extLst>
      <p:ext uri="{BB962C8B-B14F-4D97-AF65-F5344CB8AC3E}">
        <p14:creationId xmlns:p14="http://schemas.microsoft.com/office/powerpoint/2010/main" val="516908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Font typeface="+mj-lt"/>
              <a:buAutoNum type="arabicPeriod"/>
            </a:pPr>
            <a:r>
              <a:rPr lang="en-US" altLang="ja-JP" sz="3300" dirty="0">
                <a:solidFill>
                  <a:schemeClr val="bg1">
                    <a:lumMod val="75000"/>
                  </a:schemeClr>
                </a:solidFill>
              </a:rPr>
              <a:t>Previous studies</a:t>
            </a:r>
          </a:p>
          <a:p>
            <a:pPr marL="385763" indent="-385763">
              <a:buFont typeface="+mj-lt"/>
              <a:buAutoNum type="arabicPeriod"/>
            </a:pPr>
            <a:r>
              <a:rPr lang="en-US" altLang="ja-JP" sz="3300" dirty="0">
                <a:solidFill>
                  <a:schemeClr val="bg1">
                    <a:lumMod val="75000"/>
                  </a:schemeClr>
                </a:solidFill>
              </a:rPr>
              <a:t>Method</a:t>
            </a:r>
          </a:p>
          <a:p>
            <a:pPr marL="385763" indent="-385763">
              <a:buFont typeface="+mj-lt"/>
              <a:buAutoNum type="arabicPeriod"/>
            </a:pPr>
            <a:r>
              <a:rPr lang="en-US" altLang="ja-JP" sz="3300" dirty="0">
                <a:solidFill>
                  <a:schemeClr val="bg1">
                    <a:lumMod val="75000"/>
                  </a:schemeClr>
                </a:solidFill>
              </a:rPr>
              <a:t>Results</a:t>
            </a:r>
          </a:p>
          <a:p>
            <a:pPr marL="385763" indent="-385763">
              <a:buFont typeface="+mj-lt"/>
              <a:buAutoNum type="arabicPeriod"/>
            </a:pPr>
            <a:r>
              <a:rPr lang="en-US" altLang="ja-JP" sz="3300" dirty="0"/>
              <a:t>Discussion</a:t>
            </a:r>
          </a:p>
          <a:p>
            <a:pPr marL="385763" indent="-385763">
              <a:buFont typeface="+mj-lt"/>
              <a:buAutoNum type="arabicPeriod"/>
            </a:pPr>
            <a:r>
              <a:rPr lang="en-US" altLang="ja-JP" sz="3300" dirty="0">
                <a:solidFill>
                  <a:schemeClr val="bg1">
                    <a:lumMod val="75000"/>
                  </a:schemeClr>
                </a:solidFill>
              </a:rPr>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28</a:t>
            </a:fld>
            <a:endParaRPr kumimoji="1" lang="ja-JP" altLang="en-US"/>
          </a:p>
        </p:txBody>
      </p:sp>
    </p:spTree>
    <p:extLst>
      <p:ext uri="{BB962C8B-B14F-4D97-AF65-F5344CB8AC3E}">
        <p14:creationId xmlns:p14="http://schemas.microsoft.com/office/powerpoint/2010/main" val="2483294457"/>
      </p:ext>
    </p:extLst>
  </p:cSld>
  <p:clrMapOvr>
    <a:masterClrMapping/>
  </p:clrMapOvr>
  <mc:AlternateContent xmlns:mc="http://schemas.openxmlformats.org/markup-compatibility/2006" xmlns:p14="http://schemas.microsoft.com/office/powerpoint/2010/main">
    <mc:Choice Requires="p14">
      <p:transition spd="slow" p14:dur="2000" advTm="5384"/>
    </mc:Choice>
    <mc:Fallback xmlns="">
      <p:transition spd="slow" advTm="5384"/>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spcAft>
                <a:spcPts val="450"/>
              </a:spcAft>
              <a:buFont typeface="Wingdings" panose="05000000000000000000" pitchFamily="2" charset="2"/>
              <a:buChar char="Ø"/>
            </a:pPr>
            <a:r>
              <a:rPr lang="en-US" altLang="ja-JP" dirty="0" smtClean="0"/>
              <a:t>The study failed to show the interaction effect between teaching methods (successful vs. average model videos) and students’ language proficiency (high vs. low)</a:t>
            </a:r>
          </a:p>
          <a:p>
            <a:pPr>
              <a:lnSpc>
                <a:spcPct val="100000"/>
              </a:lnSpc>
              <a:spcAft>
                <a:spcPts val="450"/>
              </a:spcAft>
              <a:buFont typeface="Wingdings" panose="05000000000000000000" pitchFamily="2" charset="2"/>
              <a:buChar char="Ø"/>
            </a:pPr>
            <a:r>
              <a:rPr lang="en-US" altLang="ja-JP" dirty="0" smtClean="0"/>
              <a:t>However, it successfully showed interaction effects of teaching methods and class (Class A vs. Class B).</a:t>
            </a:r>
          </a:p>
          <a:p>
            <a:pPr>
              <a:lnSpc>
                <a:spcPct val="100000"/>
              </a:lnSpc>
              <a:spcAft>
                <a:spcPts val="450"/>
              </a:spcAft>
              <a:buFont typeface="Wingdings" panose="05000000000000000000" pitchFamily="2" charset="2"/>
              <a:buChar char="Ø"/>
            </a:pPr>
            <a:r>
              <a:rPr lang="en-US" altLang="ja-JP" dirty="0" smtClean="0"/>
              <a:t>Successful and average model video presentations affected students’ performance differently.</a:t>
            </a: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29</a:t>
            </a:fld>
            <a:endParaRPr kumimoji="1" lang="ja-JP" altLang="en-US"/>
          </a:p>
        </p:txBody>
      </p:sp>
    </p:spTree>
    <p:extLst>
      <p:ext uri="{BB962C8B-B14F-4D97-AF65-F5344CB8AC3E}">
        <p14:creationId xmlns:p14="http://schemas.microsoft.com/office/powerpoint/2010/main" val="2036722316"/>
      </p:ext>
    </p:extLst>
  </p:cSld>
  <p:clrMapOvr>
    <a:masterClrMapping/>
  </p:clrMapOvr>
  <mc:AlternateContent xmlns:mc="http://schemas.openxmlformats.org/markup-compatibility/2006" xmlns:p14="http://schemas.microsoft.com/office/powerpoint/2010/main">
    <mc:Choice Requires="p14">
      <p:transition spd="slow" p14:dur="2000" advTm="103370"/>
    </mc:Choice>
    <mc:Fallback xmlns="">
      <p:transition spd="slow" advTm="1033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Font typeface="+mj-lt"/>
              <a:buAutoNum type="arabicPeriod"/>
            </a:pPr>
            <a:r>
              <a:rPr lang="en-US" altLang="ja-JP" sz="3300" dirty="0"/>
              <a:t>Previous studies</a:t>
            </a:r>
          </a:p>
          <a:p>
            <a:pPr marL="385763" indent="-385763">
              <a:buFont typeface="+mj-lt"/>
              <a:buAutoNum type="arabicPeriod"/>
            </a:pPr>
            <a:r>
              <a:rPr lang="en-US" altLang="ja-JP" sz="3300" dirty="0">
                <a:solidFill>
                  <a:schemeClr val="bg1">
                    <a:lumMod val="75000"/>
                  </a:schemeClr>
                </a:solidFill>
              </a:rPr>
              <a:t>Method</a:t>
            </a:r>
          </a:p>
          <a:p>
            <a:pPr marL="385763" indent="-385763">
              <a:buFont typeface="+mj-lt"/>
              <a:buAutoNum type="arabicPeriod"/>
            </a:pPr>
            <a:r>
              <a:rPr lang="en-US" altLang="ja-JP" sz="3300" dirty="0">
                <a:solidFill>
                  <a:schemeClr val="bg1">
                    <a:lumMod val="75000"/>
                  </a:schemeClr>
                </a:solidFill>
              </a:rPr>
              <a:t>Results</a:t>
            </a:r>
          </a:p>
          <a:p>
            <a:pPr marL="385763" indent="-385763">
              <a:buFont typeface="+mj-lt"/>
              <a:buAutoNum type="arabicPeriod"/>
            </a:pPr>
            <a:r>
              <a:rPr lang="en-US" altLang="ja-JP" sz="3300" dirty="0">
                <a:solidFill>
                  <a:schemeClr val="bg1">
                    <a:lumMod val="75000"/>
                  </a:schemeClr>
                </a:solidFill>
              </a:rPr>
              <a:t>Discussion</a:t>
            </a:r>
          </a:p>
          <a:p>
            <a:pPr marL="385763" indent="-385763">
              <a:buFont typeface="+mj-lt"/>
              <a:buAutoNum type="arabicPeriod"/>
            </a:pPr>
            <a:r>
              <a:rPr lang="en-US" altLang="ja-JP" sz="3300" dirty="0">
                <a:solidFill>
                  <a:schemeClr val="bg1">
                    <a:lumMod val="75000"/>
                  </a:schemeClr>
                </a:solidFill>
              </a:rPr>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3372" y="1355553"/>
            <a:ext cx="1583532" cy="2219214"/>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0336" y="1374325"/>
            <a:ext cx="1333934" cy="1886624"/>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01973" y="3395489"/>
            <a:ext cx="1442297" cy="2084487"/>
          </a:xfrm>
          <a:prstGeom prst="rect">
            <a:avLst/>
          </a:prstGeom>
        </p:spPr>
      </p:pic>
      <p:pic>
        <p:nvPicPr>
          <p:cNvPr id="8" name="図 7"/>
          <p:cNvPicPr>
            <a:picLocks noChangeAspect="1"/>
          </p:cNvPicPr>
          <p:nvPr/>
        </p:nvPicPr>
        <p:blipFill>
          <a:blip r:embed="rId6"/>
          <a:stretch>
            <a:fillRect/>
          </a:stretch>
        </p:blipFill>
        <p:spPr>
          <a:xfrm>
            <a:off x="4393826" y="3956887"/>
            <a:ext cx="2352936" cy="961691"/>
          </a:xfrm>
          <a:prstGeom prst="rect">
            <a:avLst/>
          </a:prstGeom>
        </p:spPr>
      </p:pic>
    </p:spTree>
    <p:extLst>
      <p:ext uri="{BB962C8B-B14F-4D97-AF65-F5344CB8AC3E}">
        <p14:creationId xmlns:p14="http://schemas.microsoft.com/office/powerpoint/2010/main" val="2194520766"/>
      </p:ext>
    </p:extLst>
  </p:cSld>
  <p:clrMapOvr>
    <a:masterClrMapping/>
  </p:clrMapOvr>
  <mc:AlternateContent xmlns:mc="http://schemas.openxmlformats.org/markup-compatibility/2006" xmlns:p14="http://schemas.microsoft.com/office/powerpoint/2010/main">
    <mc:Choice Requires="p14">
      <p:transition spd="slow" p14:dur="2000" advTm="4576"/>
    </mc:Choice>
    <mc:Fallback xmlns="">
      <p:transition spd="slow" advTm="4576"/>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(cont’d)</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spcAft>
                <a:spcPts val="450"/>
              </a:spcAft>
              <a:buFont typeface="Wingdings" panose="05000000000000000000" pitchFamily="2" charset="2"/>
              <a:buChar char="Ø"/>
            </a:pPr>
            <a:r>
              <a:rPr lang="en-US" altLang="ja-JP" dirty="0" smtClean="0"/>
              <a:t>Successful model video presentations was effective for students to increase their motivation.</a:t>
            </a:r>
          </a:p>
          <a:p>
            <a:pPr>
              <a:lnSpc>
                <a:spcPct val="100000"/>
              </a:lnSpc>
              <a:spcAft>
                <a:spcPts val="450"/>
              </a:spcAft>
              <a:buFont typeface="Wingdings" panose="05000000000000000000" pitchFamily="2" charset="2"/>
              <a:buChar char="Ø"/>
            </a:pPr>
            <a:r>
              <a:rPr lang="en-US" altLang="ja-JP" dirty="0" smtClean="0"/>
              <a:t>Average model videos help enhance students’ awareness of incomplete aspects of the skills and attempt to bring out positive effects instead of imitating the average model videos. </a:t>
            </a:r>
          </a:p>
          <a:p>
            <a:pPr>
              <a:lnSpc>
                <a:spcPct val="100000"/>
              </a:lnSpc>
              <a:spcAft>
                <a:spcPts val="450"/>
              </a:spcAft>
              <a:buFont typeface="Wingdings" panose="05000000000000000000" pitchFamily="2" charset="2"/>
              <a:buChar char="Ø"/>
            </a:pPr>
            <a:r>
              <a:rPr lang="en-US" altLang="ja-JP" dirty="0" smtClean="0"/>
              <a:t>Average model videos first and successful ones next would work better for learners.</a:t>
            </a:r>
            <a:endParaRPr lang="en-US" altLang="ja-JP" dirty="0"/>
          </a:p>
          <a:p>
            <a:pPr>
              <a:lnSpc>
                <a:spcPct val="100000"/>
              </a:lnSpc>
              <a:spcAft>
                <a:spcPts val="450"/>
              </a:spcAft>
            </a:pPr>
            <a:endParaRPr lang="en-US" altLang="ja-JP" dirty="0" smtClean="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30</a:t>
            </a:fld>
            <a:endParaRPr kumimoji="1" lang="ja-JP" altLang="en-US"/>
          </a:p>
        </p:txBody>
      </p:sp>
    </p:spTree>
    <p:extLst>
      <p:ext uri="{BB962C8B-B14F-4D97-AF65-F5344CB8AC3E}">
        <p14:creationId xmlns:p14="http://schemas.microsoft.com/office/powerpoint/2010/main" val="3774877478"/>
      </p:ext>
    </p:extLst>
  </p:cSld>
  <p:clrMapOvr>
    <a:masterClrMapping/>
  </p:clrMapOvr>
  <mc:AlternateContent xmlns:mc="http://schemas.openxmlformats.org/markup-compatibility/2006" xmlns:p14="http://schemas.microsoft.com/office/powerpoint/2010/main">
    <mc:Choice Requires="p14">
      <p:transition spd="slow" p14:dur="2000" advTm="50345"/>
    </mc:Choice>
    <mc:Fallback xmlns="">
      <p:transition spd="slow" advTm="50345"/>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Limitations</a:t>
            </a:r>
            <a:endParaRPr kumimoji="1" lang="ja-JP" altLang="en-US" dirty="0"/>
          </a:p>
        </p:txBody>
      </p:sp>
      <p:sp>
        <p:nvSpPr>
          <p:cNvPr id="3" name="コンテンツ プレースホルダー 2"/>
          <p:cNvSpPr>
            <a:spLocks noGrp="1"/>
          </p:cNvSpPr>
          <p:nvPr>
            <p:ph idx="1"/>
          </p:nvPr>
        </p:nvSpPr>
        <p:spPr/>
        <p:txBody>
          <a:bodyPr/>
          <a:lstStyle/>
          <a:p>
            <a:pPr>
              <a:lnSpc>
                <a:spcPct val="150000"/>
              </a:lnSpc>
              <a:spcAft>
                <a:spcPts val="450"/>
              </a:spcAft>
              <a:buFont typeface="Wingdings" panose="05000000000000000000" pitchFamily="2" charset="2"/>
              <a:buChar char="Ø"/>
            </a:pPr>
            <a:r>
              <a:rPr kumimoji="1" lang="en-US" altLang="ja-JP" dirty="0" smtClean="0"/>
              <a:t>Due to quasi-experimental design, there was not a large number of participants </a:t>
            </a:r>
            <a:r>
              <a:rPr lang="en-US" altLang="ja-JP" dirty="0" smtClean="0"/>
              <a:t>for</a:t>
            </a:r>
            <a:r>
              <a:rPr kumimoji="1" lang="en-US" altLang="ja-JP" dirty="0" smtClean="0"/>
              <a:t> the study. </a:t>
            </a:r>
          </a:p>
          <a:p>
            <a:pPr>
              <a:lnSpc>
                <a:spcPct val="150000"/>
              </a:lnSpc>
              <a:spcAft>
                <a:spcPts val="450"/>
              </a:spcAft>
              <a:buFont typeface="Wingdings" panose="05000000000000000000" pitchFamily="2" charset="2"/>
              <a:buChar char="Ø"/>
            </a:pPr>
            <a:r>
              <a:rPr lang="en-US" altLang="ja-JP" dirty="0" smtClean="0"/>
              <a:t>It would be necessary to investigate how students’ own recorded video affect their practice and presentations when used with model videos together.</a:t>
            </a: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31</a:t>
            </a:fld>
            <a:endParaRPr kumimoji="1" lang="ja-JP" altLang="en-US"/>
          </a:p>
        </p:txBody>
      </p:sp>
    </p:spTree>
    <p:extLst>
      <p:ext uri="{BB962C8B-B14F-4D97-AF65-F5344CB8AC3E}">
        <p14:creationId xmlns:p14="http://schemas.microsoft.com/office/powerpoint/2010/main" val="826120312"/>
      </p:ext>
    </p:extLst>
  </p:cSld>
  <p:clrMapOvr>
    <a:masterClrMapping/>
  </p:clrMapOvr>
  <mc:AlternateContent xmlns:mc="http://schemas.openxmlformats.org/markup-compatibility/2006" xmlns:p14="http://schemas.microsoft.com/office/powerpoint/2010/main">
    <mc:Choice Requires="p14">
      <p:transition spd="slow" p14:dur="2000" advTm="57505"/>
    </mc:Choice>
    <mc:Fallback xmlns="">
      <p:transition spd="slow" advTm="57505"/>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normAutofit/>
          </a:bodyPr>
          <a:lstStyle/>
          <a:p>
            <a:pPr marL="385763" indent="-385763">
              <a:buFont typeface="+mj-lt"/>
              <a:buAutoNum type="arabicPeriod"/>
            </a:pPr>
            <a:r>
              <a:rPr lang="en-US" altLang="ja-JP" sz="3300" dirty="0">
                <a:solidFill>
                  <a:schemeClr val="bg1">
                    <a:lumMod val="75000"/>
                  </a:schemeClr>
                </a:solidFill>
              </a:rPr>
              <a:t>Previous studies</a:t>
            </a:r>
          </a:p>
          <a:p>
            <a:pPr marL="385763" indent="-385763">
              <a:buFont typeface="+mj-lt"/>
              <a:buAutoNum type="arabicPeriod"/>
            </a:pPr>
            <a:r>
              <a:rPr lang="en-US" altLang="ja-JP" sz="3300" dirty="0">
                <a:solidFill>
                  <a:schemeClr val="bg1">
                    <a:lumMod val="75000"/>
                  </a:schemeClr>
                </a:solidFill>
              </a:rPr>
              <a:t>Method</a:t>
            </a:r>
          </a:p>
          <a:p>
            <a:pPr marL="385763" indent="-385763">
              <a:buFont typeface="+mj-lt"/>
              <a:buAutoNum type="arabicPeriod"/>
            </a:pPr>
            <a:r>
              <a:rPr lang="en-US" altLang="ja-JP" sz="3300" dirty="0">
                <a:solidFill>
                  <a:schemeClr val="bg1">
                    <a:lumMod val="75000"/>
                  </a:schemeClr>
                </a:solidFill>
              </a:rPr>
              <a:t>Results</a:t>
            </a:r>
          </a:p>
          <a:p>
            <a:pPr marL="385763" indent="-385763">
              <a:buFont typeface="+mj-lt"/>
              <a:buAutoNum type="arabicPeriod"/>
            </a:pPr>
            <a:r>
              <a:rPr lang="en-US" altLang="ja-JP" sz="3300" dirty="0">
                <a:solidFill>
                  <a:schemeClr val="bg1">
                    <a:lumMod val="75000"/>
                  </a:schemeClr>
                </a:solidFill>
              </a:rPr>
              <a:t>Discussion</a:t>
            </a:r>
          </a:p>
          <a:p>
            <a:pPr marL="385763" indent="-385763">
              <a:buFont typeface="+mj-lt"/>
              <a:buAutoNum type="arabicPeriod"/>
            </a:pPr>
            <a:r>
              <a:rPr lang="en-US" altLang="ja-JP" sz="3300" dirty="0"/>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32</a:t>
            </a:fld>
            <a:endParaRPr kumimoji="1" lang="ja-JP" altLang="en-US"/>
          </a:p>
        </p:txBody>
      </p:sp>
    </p:spTree>
    <p:extLst>
      <p:ext uri="{BB962C8B-B14F-4D97-AF65-F5344CB8AC3E}">
        <p14:creationId xmlns:p14="http://schemas.microsoft.com/office/powerpoint/2010/main" val="1341606182"/>
      </p:ext>
    </p:extLst>
  </p:cSld>
  <p:clrMapOvr>
    <a:masterClrMapping/>
  </p:clrMapOvr>
  <mc:AlternateContent xmlns:mc="http://schemas.openxmlformats.org/markup-compatibility/2006" xmlns:p14="http://schemas.microsoft.com/office/powerpoint/2010/main">
    <mc:Choice Requires="p14">
      <p:transition spd="slow" p14:dur="2000" advTm="5400"/>
    </mc:Choice>
    <mc:Fallback xmlns="">
      <p:transition spd="slow" advTm="54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spcAft>
                <a:spcPts val="450"/>
              </a:spcAft>
              <a:buFont typeface="Wingdings" panose="05000000000000000000" pitchFamily="2" charset="2"/>
              <a:buChar char="Ø"/>
            </a:pPr>
            <a:r>
              <a:rPr lang="en-US" altLang="ja-JP" dirty="0" smtClean="0"/>
              <a:t>Observational </a:t>
            </a:r>
            <a:r>
              <a:rPr lang="en-US" altLang="ja-JP" dirty="0"/>
              <a:t>learning can be applicable for EFL learners to improve their language and presentation skills by observing model videos.</a:t>
            </a:r>
          </a:p>
          <a:p>
            <a:pPr>
              <a:lnSpc>
                <a:spcPct val="100000"/>
              </a:lnSpc>
              <a:spcAft>
                <a:spcPts val="450"/>
              </a:spcAft>
              <a:buFont typeface="Wingdings" panose="05000000000000000000" pitchFamily="2" charset="2"/>
              <a:buChar char="Ø"/>
            </a:pPr>
            <a:r>
              <a:rPr lang="en-US" altLang="ja-JP" dirty="0"/>
              <a:t>Sequence of model observations may affect learners’ performance </a:t>
            </a:r>
            <a:r>
              <a:rPr lang="en-US" altLang="ja-JP" dirty="0" smtClean="0"/>
              <a:t> .</a:t>
            </a:r>
            <a:endParaRPr lang="en-US" altLang="ja-JP" dirty="0"/>
          </a:p>
          <a:p>
            <a:pPr>
              <a:lnSpc>
                <a:spcPct val="100000"/>
              </a:lnSpc>
              <a:spcAft>
                <a:spcPts val="450"/>
              </a:spcAft>
              <a:buFont typeface="Wingdings" panose="05000000000000000000" pitchFamily="2" charset="2"/>
              <a:buChar char="Ø"/>
            </a:pPr>
            <a:r>
              <a:rPr lang="en-US" altLang="ja-JP" dirty="0" smtClean="0"/>
              <a:t>Teaching students could benefit from observing both successful and average model presentations to develop their cognitive skills.</a:t>
            </a:r>
          </a:p>
          <a:p>
            <a:pPr>
              <a:lnSpc>
                <a:spcPct val="100000"/>
              </a:lnSpc>
              <a:spcAft>
                <a:spcPts val="450"/>
              </a:spcAft>
            </a:pP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33</a:t>
            </a:fld>
            <a:endParaRPr kumimoji="1" lang="ja-JP" altLang="en-US"/>
          </a:p>
        </p:txBody>
      </p:sp>
    </p:spTree>
    <p:extLst>
      <p:ext uri="{BB962C8B-B14F-4D97-AF65-F5344CB8AC3E}">
        <p14:creationId xmlns:p14="http://schemas.microsoft.com/office/powerpoint/2010/main" val="2037169584"/>
      </p:ext>
    </p:extLst>
  </p:cSld>
  <p:clrMapOvr>
    <a:masterClrMapping/>
  </p:clrMapOvr>
  <mc:AlternateContent xmlns:mc="http://schemas.openxmlformats.org/markup-compatibility/2006" xmlns:p14="http://schemas.microsoft.com/office/powerpoint/2010/main">
    <mc:Choice Requires="p14">
      <p:transition spd="slow" p14:dur="2000" advTm="49937"/>
    </mc:Choice>
    <mc:Fallback xmlns="">
      <p:transition spd="slow" advTm="49937"/>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9851" y="489528"/>
            <a:ext cx="7886700" cy="994172"/>
          </a:xfrm>
        </p:spPr>
        <p:txBody>
          <a:bodyPr/>
          <a:lstStyle/>
          <a:p>
            <a:r>
              <a:rPr kumimoji="1" lang="en-US" altLang="ja-JP" dirty="0" smtClean="0"/>
              <a:t>Acknowledgment</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spcAft>
                <a:spcPts val="450"/>
              </a:spcAft>
              <a:buFont typeface="Wingdings" panose="05000000000000000000" pitchFamily="2" charset="2"/>
              <a:buChar char="Ø"/>
            </a:pPr>
            <a:r>
              <a:rPr lang="en-US" altLang="ja-JP" dirty="0" smtClean="0"/>
              <a:t>This </a:t>
            </a:r>
            <a:r>
              <a:rPr lang="en-US" altLang="ja-JP" dirty="0"/>
              <a:t>work was supported by JSPS Grant-in-Aid for Scientific Research (C) 15K02530. </a:t>
            </a:r>
            <a:endParaRPr lang="en-US" altLang="ja-JP" dirty="0" smtClean="0"/>
          </a:p>
          <a:p>
            <a:pPr>
              <a:lnSpc>
                <a:spcPct val="100000"/>
              </a:lnSpc>
              <a:spcAft>
                <a:spcPts val="450"/>
              </a:spcAft>
              <a:buFont typeface="Wingdings" panose="05000000000000000000" pitchFamily="2" charset="2"/>
              <a:buChar char="Ø"/>
            </a:pPr>
            <a:r>
              <a:rPr lang="en-US" altLang="ja-JP" dirty="0" smtClean="0"/>
              <a:t>The </a:t>
            </a:r>
            <a:r>
              <a:rPr lang="en-US" altLang="ja-JP" dirty="0"/>
              <a:t>first author would specifically like to highlight the ongoing support of Research Institute for Language Education at </a:t>
            </a:r>
            <a:r>
              <a:rPr lang="en-US" altLang="ja-JP" dirty="0" err="1"/>
              <a:t>Seisen</a:t>
            </a:r>
            <a:r>
              <a:rPr lang="en-US" altLang="ja-JP" dirty="0"/>
              <a:t> </a:t>
            </a:r>
            <a:r>
              <a:rPr lang="en-US" altLang="ja-JP" dirty="0" smtClean="0"/>
              <a:t>University</a:t>
            </a:r>
            <a:r>
              <a:rPr lang="en-US" altLang="ja-JP" dirty="0"/>
              <a:t> </a:t>
            </a:r>
            <a:r>
              <a:rPr lang="en-US" altLang="ja-JP" dirty="0" smtClean="0"/>
              <a:t>in Tokyo, Japan.</a:t>
            </a:r>
            <a:endParaRPr lang="ja-JP" altLang="ja-JP"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34</a:t>
            </a:fld>
            <a:endParaRPr kumimoji="1" lang="ja-JP" altLang="en-US"/>
          </a:p>
        </p:txBody>
      </p:sp>
      <p:sp>
        <p:nvSpPr>
          <p:cNvPr id="5" name="テキスト ボックス 4"/>
          <p:cNvSpPr txBox="1"/>
          <p:nvPr/>
        </p:nvSpPr>
        <p:spPr>
          <a:xfrm>
            <a:off x="1982276" y="5237073"/>
            <a:ext cx="3738716" cy="461665"/>
          </a:xfrm>
          <a:prstGeom prst="rect">
            <a:avLst/>
          </a:prstGeom>
          <a:noFill/>
        </p:spPr>
        <p:txBody>
          <a:bodyPr wrap="square" rtlCol="0">
            <a:spAutoFit/>
          </a:bodyPr>
          <a:lstStyle/>
          <a:p>
            <a:r>
              <a:rPr lang="en-US" altLang="ja-JP" sz="2400" i="1" dirty="0"/>
              <a:t>Thank you for listening!</a:t>
            </a:r>
            <a:endParaRPr lang="ja-JP" altLang="en-US" sz="2400" i="1" dirty="0"/>
          </a:p>
        </p:txBody>
      </p:sp>
    </p:spTree>
    <p:extLst>
      <p:ext uri="{BB962C8B-B14F-4D97-AF65-F5344CB8AC3E}">
        <p14:creationId xmlns:p14="http://schemas.microsoft.com/office/powerpoint/2010/main" val="2366130266"/>
      </p:ext>
    </p:extLst>
  </p:cSld>
  <p:clrMapOvr>
    <a:masterClrMapping/>
  </p:clrMapOvr>
  <mc:AlternateContent xmlns:mc="http://schemas.openxmlformats.org/markup-compatibility/2006" xmlns:p14="http://schemas.microsoft.com/office/powerpoint/2010/main">
    <mc:Choice Requires="p14">
      <p:transition spd="slow" p14:dur="2000" advTm="5784"/>
    </mc:Choice>
    <mc:Fallback xmlns="">
      <p:transition spd="slow" advTm="578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Observational learning: Bandura(1977)</a:t>
            </a:r>
            <a:endParaRPr kumimoji="1" lang="ja-JP" altLang="en-US" dirty="0"/>
          </a:p>
        </p:txBody>
      </p:sp>
      <p:sp>
        <p:nvSpPr>
          <p:cNvPr id="3" name="コンテンツ プレースホルダー 2"/>
          <p:cNvSpPr>
            <a:spLocks noGrp="1"/>
          </p:cNvSpPr>
          <p:nvPr>
            <p:ph idx="1"/>
          </p:nvPr>
        </p:nvSpPr>
        <p:spPr>
          <a:xfrm>
            <a:off x="213640" y="2125267"/>
            <a:ext cx="6516770" cy="3773090"/>
          </a:xfrm>
        </p:spPr>
        <p:txBody>
          <a:bodyPr>
            <a:normAutofit fontScale="92500" lnSpcReduction="20000"/>
          </a:bodyPr>
          <a:lstStyle/>
          <a:p>
            <a:pPr>
              <a:lnSpc>
                <a:spcPct val="100000"/>
              </a:lnSpc>
              <a:spcAft>
                <a:spcPts val="450"/>
              </a:spcAft>
              <a:buFont typeface="Wingdings" panose="05000000000000000000" pitchFamily="2" charset="2"/>
              <a:buChar char="Ø"/>
            </a:pPr>
            <a:r>
              <a:rPr lang="en-US" altLang="ja-JP" dirty="0" smtClean="0"/>
              <a:t>One of social learning theories .</a:t>
            </a:r>
          </a:p>
          <a:p>
            <a:pPr>
              <a:lnSpc>
                <a:spcPct val="100000"/>
              </a:lnSpc>
              <a:spcAft>
                <a:spcPts val="450"/>
              </a:spcAft>
              <a:buFont typeface="Wingdings" panose="05000000000000000000" pitchFamily="2" charset="2"/>
              <a:buChar char="Ø"/>
            </a:pPr>
            <a:r>
              <a:rPr lang="en-US" altLang="ja-JP" dirty="0" smtClean="0"/>
              <a:t>People observe others and acquire a new human behavior by modeling them.</a:t>
            </a:r>
          </a:p>
          <a:p>
            <a:pPr>
              <a:lnSpc>
                <a:spcPct val="100000"/>
              </a:lnSpc>
              <a:spcAft>
                <a:spcPts val="450"/>
              </a:spcAft>
              <a:buFont typeface="Wingdings" panose="05000000000000000000" pitchFamily="2" charset="2"/>
              <a:buChar char="Ø"/>
            </a:pPr>
            <a:r>
              <a:rPr lang="en-US" altLang="ja-JP" dirty="0" smtClean="0"/>
              <a:t>When people observe an inappropriate model, they would not imitate it because a negative effect would be expected.</a:t>
            </a:r>
          </a:p>
          <a:p>
            <a:pPr>
              <a:lnSpc>
                <a:spcPct val="100000"/>
              </a:lnSpc>
              <a:spcAft>
                <a:spcPts val="450"/>
              </a:spcAft>
              <a:buFont typeface="Wingdings" panose="05000000000000000000" pitchFamily="2" charset="2"/>
              <a:buChar char="Ø"/>
            </a:pPr>
            <a:r>
              <a:rPr lang="en-US" altLang="ja-JP" dirty="0" smtClean="0"/>
              <a:t>People’s cognitive skills should be developed by observing both appropriate and inappropriate models.</a:t>
            </a:r>
            <a:endParaRPr kumimoji="1" lang="en-US" altLang="ja-JP" dirty="0"/>
          </a:p>
          <a:p>
            <a:pPr marL="0" indent="0">
              <a:spcAft>
                <a:spcPts val="450"/>
              </a:spcAft>
              <a:buNone/>
            </a:pPr>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4</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9898" y="2259806"/>
            <a:ext cx="2072361" cy="2904276"/>
          </a:xfrm>
          <a:prstGeom prst="rect">
            <a:avLst/>
          </a:prstGeom>
        </p:spPr>
      </p:pic>
    </p:spTree>
    <p:extLst>
      <p:ext uri="{BB962C8B-B14F-4D97-AF65-F5344CB8AC3E}">
        <p14:creationId xmlns:p14="http://schemas.microsoft.com/office/powerpoint/2010/main" val="160002425"/>
      </p:ext>
    </p:extLst>
  </p:cSld>
  <p:clrMapOvr>
    <a:masterClrMapping/>
  </p:clrMapOvr>
  <mc:AlternateContent xmlns:mc="http://schemas.openxmlformats.org/markup-compatibility/2006" xmlns:p14="http://schemas.microsoft.com/office/powerpoint/2010/main">
    <mc:Choice Requires="p14">
      <p:transition spd="slow" p14:dur="2000" advTm="41497"/>
    </mc:Choice>
    <mc:Fallback xmlns="">
      <p:transition spd="slow" advTm="4149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7746" y="424543"/>
            <a:ext cx="8077604" cy="1700723"/>
          </a:xfrm>
        </p:spPr>
        <p:txBody>
          <a:bodyPr>
            <a:normAutofit/>
          </a:bodyPr>
          <a:lstStyle/>
          <a:p>
            <a:r>
              <a:rPr lang="en-US" altLang="ja-JP" dirty="0"/>
              <a:t>Observational </a:t>
            </a:r>
            <a:r>
              <a:rPr lang="en-US" altLang="ja-JP" dirty="0" smtClean="0"/>
              <a:t>learning: Okada</a:t>
            </a:r>
            <a:r>
              <a:rPr lang="en-US" altLang="ja-JP" dirty="0"/>
              <a:t>, Sawaumi, &amp; Ito (2014</a:t>
            </a:r>
            <a:r>
              <a:rPr lang="en-US" altLang="ja-JP" sz="3000" dirty="0"/>
              <a:t>)</a:t>
            </a:r>
            <a:endParaRPr lang="ja-JP" altLang="en-US" sz="3000" dirty="0"/>
          </a:p>
        </p:txBody>
      </p:sp>
      <p:sp>
        <p:nvSpPr>
          <p:cNvPr id="3" name="コンテンツ プレースホルダー 2"/>
          <p:cNvSpPr>
            <a:spLocks noGrp="1"/>
          </p:cNvSpPr>
          <p:nvPr>
            <p:ph idx="1"/>
          </p:nvPr>
        </p:nvSpPr>
        <p:spPr>
          <a:xfrm>
            <a:off x="111643" y="2381948"/>
            <a:ext cx="6346307" cy="3499247"/>
          </a:xfrm>
        </p:spPr>
        <p:txBody>
          <a:bodyPr>
            <a:noAutofit/>
          </a:bodyPr>
          <a:lstStyle/>
          <a:p>
            <a:pPr lvl="1">
              <a:lnSpc>
                <a:spcPct val="100000"/>
              </a:lnSpc>
              <a:buFont typeface="Wingdings" panose="05000000000000000000" pitchFamily="2" charset="2"/>
              <a:buChar char="Ø"/>
            </a:pPr>
            <a:r>
              <a:rPr lang="en-US" altLang="ja-JP" sz="2400" dirty="0"/>
              <a:t>Japanese university students (N = 29) in an EFL context</a:t>
            </a:r>
          </a:p>
          <a:p>
            <a:pPr lvl="1">
              <a:lnSpc>
                <a:spcPct val="100000"/>
              </a:lnSpc>
              <a:buFont typeface="Wingdings" panose="05000000000000000000" pitchFamily="2" charset="2"/>
              <a:buChar char="Ø"/>
            </a:pPr>
            <a:r>
              <a:rPr lang="en-US" altLang="ja-JP" sz="2400" dirty="0"/>
              <a:t>Compared between high and low English proficiency groups.</a:t>
            </a:r>
          </a:p>
          <a:p>
            <a:pPr lvl="1">
              <a:lnSpc>
                <a:spcPct val="100000"/>
              </a:lnSpc>
              <a:buFont typeface="Wingdings" panose="05000000000000000000" pitchFamily="2" charset="2"/>
              <a:buChar char="Ø"/>
            </a:pPr>
            <a:r>
              <a:rPr lang="en-US" altLang="ja-JP" sz="2400" dirty="0"/>
              <a:t>Model video clips were selected from video-recorded presentations of students. </a:t>
            </a:r>
          </a:p>
          <a:p>
            <a:pPr lvl="1">
              <a:buFont typeface="Wingdings" panose="05000000000000000000" pitchFamily="2" charset="2"/>
              <a:buChar char="Ø"/>
            </a:pPr>
            <a:r>
              <a:rPr lang="en-US" altLang="ja-JP" sz="2400" dirty="0"/>
              <a:t>Successful model videos were shown to both groups.</a:t>
            </a:r>
            <a:endParaRPr lang="ja-JP" altLang="en-US" sz="24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5</a:t>
            </a:fld>
            <a:endParaRPr kumimoji="1" lang="ja-JP" altLang="en-US"/>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6830" y="4697672"/>
            <a:ext cx="2439640" cy="1658679"/>
          </a:xfrm>
          <a:prstGeom prst="rect">
            <a:avLst/>
          </a:prstGeom>
        </p:spPr>
      </p:pic>
    </p:spTree>
    <p:extLst>
      <p:ext uri="{BB962C8B-B14F-4D97-AF65-F5344CB8AC3E}">
        <p14:creationId xmlns:p14="http://schemas.microsoft.com/office/powerpoint/2010/main" val="2664381574"/>
      </p:ext>
    </p:extLst>
  </p:cSld>
  <p:clrMapOvr>
    <a:masterClrMapping/>
  </p:clrMapOvr>
  <mc:AlternateContent xmlns:mc="http://schemas.openxmlformats.org/markup-compatibility/2006" xmlns:p14="http://schemas.microsoft.com/office/powerpoint/2010/main">
    <mc:Choice Requires="p14">
      <p:transition spd="slow" p14:dur="2000" advTm="57738"/>
    </mc:Choice>
    <mc:Fallback xmlns="">
      <p:transition spd="slow" advTm="5773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Observational learning (cont’d)</a:t>
            </a:r>
            <a:endParaRPr kumimoji="1" lang="ja-JP" altLang="en-US" dirty="0"/>
          </a:p>
        </p:txBody>
      </p:sp>
      <p:sp>
        <p:nvSpPr>
          <p:cNvPr id="3" name="コンテンツ プレースホルダー 2"/>
          <p:cNvSpPr>
            <a:spLocks noGrp="1"/>
          </p:cNvSpPr>
          <p:nvPr>
            <p:ph idx="1"/>
          </p:nvPr>
        </p:nvSpPr>
        <p:spPr>
          <a:xfrm>
            <a:off x="159489" y="2226469"/>
            <a:ext cx="8355862" cy="3263504"/>
          </a:xfrm>
        </p:spPr>
        <p:txBody>
          <a:bodyPr/>
          <a:lstStyle/>
          <a:p>
            <a:pPr lvl="1">
              <a:lnSpc>
                <a:spcPct val="100000"/>
              </a:lnSpc>
              <a:buFont typeface="Wingdings" panose="05000000000000000000" pitchFamily="2" charset="2"/>
              <a:buChar char="Ø"/>
            </a:pPr>
            <a:r>
              <a:rPr lang="en-US" altLang="ja-JP" sz="2400" dirty="0"/>
              <a:t>Observing model video was effective for high proficiency group, but intimidated low proficiency learners </a:t>
            </a:r>
          </a:p>
          <a:p>
            <a:pPr lvl="1">
              <a:lnSpc>
                <a:spcPct val="100000"/>
              </a:lnSpc>
              <a:buFont typeface="Wingdings" panose="05000000000000000000" pitchFamily="2" charset="2"/>
              <a:buChar char="Ø"/>
            </a:pPr>
            <a:r>
              <a:rPr lang="en-US" altLang="ja-JP" sz="2400" dirty="0"/>
              <a:t>There was a large gap of English ability between the model video and their own.</a:t>
            </a:r>
          </a:p>
          <a:p>
            <a:endParaRPr kumimoji="1" lang="ja-JP" altLang="en-US"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6</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2390" y="4565006"/>
            <a:ext cx="5346050" cy="661491"/>
          </a:xfrm>
          <a:prstGeom prst="rect">
            <a:avLst/>
          </a:prstGeom>
        </p:spPr>
      </p:pic>
      <p:pic>
        <p:nvPicPr>
          <p:cNvPr id="6" name="図 5"/>
          <p:cNvPicPr>
            <a:picLocks noChangeAspect="1"/>
          </p:cNvPicPr>
          <p:nvPr/>
        </p:nvPicPr>
        <p:blipFill>
          <a:blip r:embed="rId4"/>
          <a:stretch>
            <a:fillRect/>
          </a:stretch>
        </p:blipFill>
        <p:spPr>
          <a:xfrm>
            <a:off x="309283" y="4310840"/>
            <a:ext cx="3214120" cy="1313673"/>
          </a:xfrm>
          <a:prstGeom prst="rect">
            <a:avLst/>
          </a:prstGeom>
        </p:spPr>
      </p:pic>
    </p:spTree>
    <p:extLst>
      <p:ext uri="{BB962C8B-B14F-4D97-AF65-F5344CB8AC3E}">
        <p14:creationId xmlns:p14="http://schemas.microsoft.com/office/powerpoint/2010/main" val="1312030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Aptitude Treatment Interaction (ATI)</a:t>
            </a:r>
            <a:endParaRPr kumimoji="1" lang="ja-JP" altLang="en-US" dirty="0"/>
          </a:p>
        </p:txBody>
      </p:sp>
      <p:sp>
        <p:nvSpPr>
          <p:cNvPr id="3" name="コンテンツ プレースホルダー 2"/>
          <p:cNvSpPr>
            <a:spLocks noGrp="1"/>
          </p:cNvSpPr>
          <p:nvPr>
            <p:ph idx="1"/>
          </p:nvPr>
        </p:nvSpPr>
        <p:spPr>
          <a:xfrm>
            <a:off x="1802219" y="2397669"/>
            <a:ext cx="5593422" cy="3226844"/>
          </a:xfrm>
        </p:spPr>
        <p:txBody>
          <a:bodyPr>
            <a:normAutofit/>
          </a:bodyPr>
          <a:lstStyle/>
          <a:p>
            <a:pPr>
              <a:lnSpc>
                <a:spcPct val="100000"/>
              </a:lnSpc>
              <a:spcAft>
                <a:spcPts val="450"/>
              </a:spcAft>
              <a:buFont typeface="Wingdings" panose="05000000000000000000" pitchFamily="2" charset="2"/>
              <a:buChar char="Ø"/>
            </a:pPr>
            <a:r>
              <a:rPr lang="en-US" altLang="ja-JP" sz="2400" dirty="0"/>
              <a:t>A pedagogical concept proposed by Cronbach &amp; Snow (1977)</a:t>
            </a:r>
          </a:p>
          <a:p>
            <a:pPr>
              <a:lnSpc>
                <a:spcPct val="100000"/>
              </a:lnSpc>
              <a:spcAft>
                <a:spcPts val="450"/>
              </a:spcAft>
              <a:buFont typeface="Wingdings" panose="05000000000000000000" pitchFamily="2" charset="2"/>
              <a:buChar char="Ø"/>
            </a:pPr>
            <a:r>
              <a:rPr lang="en-US" altLang="ja-JP" sz="2400" dirty="0"/>
              <a:t>Interaction effects between teaching methods and learners’ aptitudes on maximizing instructional effect.</a:t>
            </a:r>
          </a:p>
          <a:p>
            <a:pPr>
              <a:lnSpc>
                <a:spcPct val="100000"/>
              </a:lnSpc>
              <a:spcAft>
                <a:spcPts val="450"/>
              </a:spcAft>
              <a:buFont typeface="Wingdings" panose="05000000000000000000" pitchFamily="2" charset="2"/>
              <a:buChar char="Ø"/>
            </a:pPr>
            <a:r>
              <a:rPr lang="en-US" altLang="ja-JP" sz="2400" dirty="0"/>
              <a:t>Research of ATI is not robust (</a:t>
            </a:r>
            <a:r>
              <a:rPr lang="en-US" altLang="ja-JP" sz="2400" dirty="0" err="1"/>
              <a:t>Namiki</a:t>
            </a:r>
            <a:r>
              <a:rPr lang="en-US" altLang="ja-JP" sz="2400" dirty="0"/>
              <a:t>, 1993). </a:t>
            </a:r>
            <a:endParaRPr lang="ja-JP" altLang="en-US" sz="2400" dirty="0"/>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7</a:t>
            </a:fld>
            <a:endParaRPr kumimoji="1" lang="ja-JP" altLang="en-US"/>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24" y="2397669"/>
            <a:ext cx="1678457" cy="2425799"/>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5641" y="2397670"/>
            <a:ext cx="1619772" cy="2290892"/>
          </a:xfrm>
          <a:prstGeom prst="rect">
            <a:avLst/>
          </a:prstGeom>
        </p:spPr>
      </p:pic>
    </p:spTree>
    <p:extLst>
      <p:ext uri="{BB962C8B-B14F-4D97-AF65-F5344CB8AC3E}">
        <p14:creationId xmlns:p14="http://schemas.microsoft.com/office/powerpoint/2010/main" val="4051734151"/>
      </p:ext>
    </p:extLst>
  </p:cSld>
  <p:clrMapOvr>
    <a:masterClrMapping/>
  </p:clrMapOvr>
  <mc:AlternateContent xmlns:mc="http://schemas.openxmlformats.org/markup-compatibility/2006" xmlns:p14="http://schemas.microsoft.com/office/powerpoint/2010/main">
    <mc:Choice Requires="p14">
      <p:transition spd="slow" p14:dur="2000" advTm="40200"/>
    </mc:Choice>
    <mc:Fallback xmlns="">
      <p:transition spd="slow" advTm="402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1744" y="365126"/>
            <a:ext cx="7633606" cy="1325563"/>
          </a:xfrm>
        </p:spPr>
        <p:txBody>
          <a:bodyPr/>
          <a:lstStyle/>
          <a:p>
            <a:r>
              <a:rPr kumimoji="1" lang="en-US" altLang="ja-JP" dirty="0" smtClean="0"/>
              <a:t>Research Aims</a:t>
            </a:r>
            <a:endParaRPr kumimoji="1" lang="ja-JP" altLang="en-US" dirty="0"/>
          </a:p>
        </p:txBody>
      </p:sp>
      <p:sp>
        <p:nvSpPr>
          <p:cNvPr id="3" name="コンテンツ プレースホルダー 2"/>
          <p:cNvSpPr>
            <a:spLocks noGrp="1"/>
          </p:cNvSpPr>
          <p:nvPr>
            <p:ph idx="1"/>
          </p:nvPr>
        </p:nvSpPr>
        <p:spPr>
          <a:xfrm>
            <a:off x="628650" y="1690689"/>
            <a:ext cx="5829300" cy="3933823"/>
          </a:xfrm>
        </p:spPr>
        <p:txBody>
          <a:bodyPr>
            <a:noAutofit/>
          </a:bodyPr>
          <a:lstStyle/>
          <a:p>
            <a:pPr marL="385763" indent="-385763">
              <a:lnSpc>
                <a:spcPct val="100000"/>
              </a:lnSpc>
              <a:spcAft>
                <a:spcPts val="450"/>
              </a:spcAft>
              <a:buFont typeface="+mj-lt"/>
              <a:buAutoNum type="arabicPeriod"/>
            </a:pPr>
            <a:r>
              <a:rPr lang="en-US" altLang="ja-JP" dirty="0"/>
              <a:t>To investigate an interaction effect between types of model video presentations (successful vs. average) and levels of English proficiency (high vs. low) using self- and peer-evaluation.</a:t>
            </a:r>
          </a:p>
          <a:p>
            <a:pPr marL="385763" indent="-385763">
              <a:lnSpc>
                <a:spcPct val="100000"/>
              </a:lnSpc>
              <a:spcAft>
                <a:spcPts val="450"/>
              </a:spcAft>
              <a:buFont typeface="+mj-lt"/>
              <a:buAutoNum type="arabicPeriod"/>
            </a:pPr>
            <a:r>
              <a:rPr lang="en-US" altLang="ja-JP" dirty="0" smtClean="0"/>
              <a:t>To </a:t>
            </a:r>
            <a:r>
              <a:rPr lang="en-US" altLang="ja-JP" dirty="0"/>
              <a:t>examine whether not only successful model videos but also average presentations enable students to develop their cognitive skills.</a:t>
            </a:r>
            <a:endParaRPr lang="ja-JP" altLang="en-US" dirty="0"/>
          </a:p>
        </p:txBody>
      </p:sp>
      <p:sp>
        <p:nvSpPr>
          <p:cNvPr id="4" name="スライド番号プレースホルダー 3"/>
          <p:cNvSpPr>
            <a:spLocks noGrp="1"/>
          </p:cNvSpPr>
          <p:nvPr>
            <p:ph type="sldNum" sz="quarter" idx="12"/>
          </p:nvPr>
        </p:nvSpPr>
        <p:spPr>
          <a:xfrm>
            <a:off x="6595354" y="6492875"/>
            <a:ext cx="2057400" cy="365125"/>
          </a:xfrm>
        </p:spPr>
        <p:txBody>
          <a:bodyPr/>
          <a:lstStyle/>
          <a:p>
            <a:fld id="{D4FCE5FB-37B7-496D-8588-0C09382F5509}" type="slidenum">
              <a:rPr kumimoji="1" lang="ja-JP" altLang="en-US" smtClean="0"/>
              <a:t>8</a:t>
            </a:fld>
            <a:endParaRPr kumimoji="1" lang="ja-JP" altLang="en-US"/>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7950" y="1350844"/>
            <a:ext cx="1838528" cy="2740937"/>
          </a:xfrm>
          <a:prstGeom prst="rect">
            <a:avLst/>
          </a:prstGeom>
        </p:spPr>
      </p:pic>
    </p:spTree>
    <p:extLst>
      <p:ext uri="{BB962C8B-B14F-4D97-AF65-F5344CB8AC3E}">
        <p14:creationId xmlns:p14="http://schemas.microsoft.com/office/powerpoint/2010/main" val="1265721927"/>
      </p:ext>
    </p:extLst>
  </p:cSld>
  <p:clrMapOvr>
    <a:masterClrMapping/>
  </p:clrMapOvr>
  <mc:AlternateContent xmlns:mc="http://schemas.openxmlformats.org/markup-compatibility/2006" xmlns:p14="http://schemas.microsoft.com/office/powerpoint/2010/main">
    <mc:Choice Requires="p14">
      <p:transition spd="slow" p14:dur="2000" advTm="41129"/>
    </mc:Choice>
    <mc:Fallback xmlns="">
      <p:transition spd="slow" advTm="4112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p:txBody>
          <a:bodyPr/>
          <a:lstStyle/>
          <a:p>
            <a:pPr marL="385763" indent="-385763">
              <a:buFont typeface="+mj-lt"/>
              <a:buAutoNum type="arabicPeriod"/>
            </a:pPr>
            <a:r>
              <a:rPr lang="en-US" altLang="ja-JP" sz="3300" dirty="0">
                <a:solidFill>
                  <a:schemeClr val="bg1">
                    <a:lumMod val="75000"/>
                  </a:schemeClr>
                </a:solidFill>
              </a:rPr>
              <a:t>Previous studies</a:t>
            </a:r>
          </a:p>
          <a:p>
            <a:pPr marL="385763" indent="-385763">
              <a:buFont typeface="+mj-lt"/>
              <a:buAutoNum type="arabicPeriod"/>
            </a:pPr>
            <a:r>
              <a:rPr lang="en-US" altLang="ja-JP" sz="3300" dirty="0"/>
              <a:t>Method</a:t>
            </a:r>
          </a:p>
          <a:p>
            <a:pPr marL="385763" indent="-385763">
              <a:buFont typeface="+mj-lt"/>
              <a:buAutoNum type="arabicPeriod"/>
            </a:pPr>
            <a:r>
              <a:rPr lang="en-US" altLang="ja-JP" dirty="0" smtClean="0">
                <a:solidFill>
                  <a:schemeClr val="bg1">
                    <a:lumMod val="75000"/>
                  </a:schemeClr>
                </a:solidFill>
              </a:rPr>
              <a:t>Results</a:t>
            </a:r>
          </a:p>
          <a:p>
            <a:pPr marL="385763" indent="-385763">
              <a:buFont typeface="+mj-lt"/>
              <a:buAutoNum type="arabicPeriod"/>
            </a:pPr>
            <a:r>
              <a:rPr lang="en-US" altLang="ja-JP" dirty="0" smtClean="0">
                <a:solidFill>
                  <a:schemeClr val="bg1">
                    <a:lumMod val="75000"/>
                  </a:schemeClr>
                </a:solidFill>
              </a:rPr>
              <a:t>Discussion</a:t>
            </a:r>
          </a:p>
          <a:p>
            <a:pPr marL="385763" indent="-385763">
              <a:buFont typeface="+mj-lt"/>
              <a:buAutoNum type="arabicPeriod"/>
            </a:pPr>
            <a:r>
              <a:rPr lang="en-US" altLang="ja-JP" dirty="0" smtClean="0">
                <a:solidFill>
                  <a:schemeClr val="bg1">
                    <a:lumMod val="75000"/>
                  </a:schemeClr>
                </a:solidFill>
              </a:rPr>
              <a:t>Conclusions</a:t>
            </a:r>
          </a:p>
        </p:txBody>
      </p:sp>
      <p:sp>
        <p:nvSpPr>
          <p:cNvPr id="4" name="スライド番号プレースホルダー 3"/>
          <p:cNvSpPr>
            <a:spLocks noGrp="1"/>
          </p:cNvSpPr>
          <p:nvPr>
            <p:ph type="sldNum" sz="quarter" idx="12"/>
          </p:nvPr>
        </p:nvSpPr>
        <p:spPr/>
        <p:txBody>
          <a:bodyPr/>
          <a:lstStyle/>
          <a:p>
            <a:fld id="{D4FCE5FB-37B7-496D-8588-0C09382F5509}" type="slidenum">
              <a:rPr kumimoji="1" lang="ja-JP" altLang="en-US" smtClean="0"/>
              <a:t>9</a:t>
            </a:fld>
            <a:endParaRPr kumimoji="1" lang="ja-JP" altLang="en-US"/>
          </a:p>
        </p:txBody>
      </p:sp>
    </p:spTree>
    <p:extLst>
      <p:ext uri="{BB962C8B-B14F-4D97-AF65-F5344CB8AC3E}">
        <p14:creationId xmlns:p14="http://schemas.microsoft.com/office/powerpoint/2010/main" val="1640483136"/>
      </p:ext>
    </p:extLst>
  </p:cSld>
  <p:clrMapOvr>
    <a:masterClrMapping/>
  </p:clrMapOvr>
  <mc:AlternateContent xmlns:mc="http://schemas.openxmlformats.org/markup-compatibility/2006" xmlns:p14="http://schemas.microsoft.com/office/powerpoint/2010/main">
    <mc:Choice Requires="p14">
      <p:transition spd="slow" p14:dur="2000" advTm="5728"/>
    </mc:Choice>
    <mc:Fallback xmlns="">
      <p:transition spd="slow" advTm="5728"/>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3488</TotalTime>
  <Words>3425</Words>
  <Application>Microsoft Office PowerPoint</Application>
  <PresentationFormat>画面に合わせる (4:3)</PresentationFormat>
  <Paragraphs>421</Paragraphs>
  <Slides>34</Slides>
  <Notes>34</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Office テーマ</vt:lpstr>
      <vt:lpstr>GLoCALL 2015 @Pai Chai University, Conference, November 12-14, 2015   Effects of Observing Model Video Presentation on Japanese EFL Learners’ Oral Performance</vt:lpstr>
      <vt:lpstr>Outline</vt:lpstr>
      <vt:lpstr>Outline</vt:lpstr>
      <vt:lpstr>Observational learning: Bandura(1977)</vt:lpstr>
      <vt:lpstr>Observational learning: Okada, Sawaumi, &amp; Ito (2014)</vt:lpstr>
      <vt:lpstr>Observational learning (cont’d)</vt:lpstr>
      <vt:lpstr>Aptitude Treatment Interaction (ATI)</vt:lpstr>
      <vt:lpstr>Research Aims</vt:lpstr>
      <vt:lpstr>Outline</vt:lpstr>
      <vt:lpstr>Participants</vt:lpstr>
      <vt:lpstr>Two Classes</vt:lpstr>
      <vt:lpstr>Data Collection Procedures</vt:lpstr>
      <vt:lpstr>Research Design</vt:lpstr>
      <vt:lpstr>Presentation Cycle</vt:lpstr>
      <vt:lpstr>Instruments: Quantitative Data</vt:lpstr>
      <vt:lpstr>Instruments (Quantitative &amp; Qualitative Data)</vt:lpstr>
      <vt:lpstr>Outline</vt:lpstr>
      <vt:lpstr>Data Analysis Scheme</vt:lpstr>
      <vt:lpstr>Results of ANOVA </vt:lpstr>
      <vt:lpstr>Overall Peer-Evaluation as a Function of Time &amp; Class</vt:lpstr>
      <vt:lpstr>Text Mining &amp; Content Analyses</vt:lpstr>
      <vt:lpstr>Student Performance Reflection</vt:lpstr>
      <vt:lpstr>2nd Presentation Performance Reflection</vt:lpstr>
      <vt:lpstr>3rd Presentation Performance Reflection</vt:lpstr>
      <vt:lpstr>Video Observation Reflection</vt:lpstr>
      <vt:lpstr>Video Observation Reflection (cont’d)</vt:lpstr>
      <vt:lpstr>Video Observation Reflection (cont’d)</vt:lpstr>
      <vt:lpstr>Outline</vt:lpstr>
      <vt:lpstr>Discussion </vt:lpstr>
      <vt:lpstr>Discussion (cont’d)</vt:lpstr>
      <vt:lpstr>Limitations</vt:lpstr>
      <vt:lpstr>Outline</vt:lpstr>
      <vt:lpstr>Conclusions</vt:lpstr>
      <vt:lpstr>Acknowledgment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yasuko okada</dc:creator>
  <cp:lastModifiedBy>TAKEHIKO ITO</cp:lastModifiedBy>
  <cp:revision>264</cp:revision>
  <cp:lastPrinted>2015-10-23T03:39:29Z</cp:lastPrinted>
  <dcterms:created xsi:type="dcterms:W3CDTF">2015-09-29T00:30:22Z</dcterms:created>
  <dcterms:modified xsi:type="dcterms:W3CDTF">2015-11-16T04:41:42Z</dcterms:modified>
</cp:coreProperties>
</file>